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sldIdLst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4" r:id="rId15"/>
    <p:sldId id="312" r:id="rId16"/>
    <p:sldId id="315" r:id="rId17"/>
    <p:sldId id="313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598" autoAdjust="0"/>
  </p:normalViewPr>
  <p:slideViewPr>
    <p:cSldViewPr snapToGrid="0">
      <p:cViewPr varScale="1">
        <p:scale>
          <a:sx n="85" d="100"/>
          <a:sy n="85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2251CB3-929A-46AA-91E0-510E89CC6168}" type="datetimeFigureOut">
              <a:rPr lang="en-US" smtClean="0"/>
              <a:t>1/15/2022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E4E2FE4-6336-4905-8984-1BD4118999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1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42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8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0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69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58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0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9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2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7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29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8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3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45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E2FE4-6336-4905-8984-1BD4118999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29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E77FA134-921C-43EE-92E3-539725117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052" y="4831105"/>
            <a:ext cx="6265486" cy="107527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4000"/>
              <a:t>Click to edit Master title style</a:t>
            </a:r>
            <a:endParaRPr lang="en-US" sz="4000" dirty="0"/>
          </a:p>
        </p:txBody>
      </p:sp>
      <p:sp>
        <p:nvSpPr>
          <p:cNvPr id="30" name="Subtitle 7">
            <a:extLst>
              <a:ext uri="{FF2B5EF4-FFF2-40B4-BE49-F238E27FC236}">
                <a16:creationId xmlns:a16="http://schemas.microsoft.com/office/drawing/2014/main" id="{17AE8BF6-9AD3-4A75-840F-4781599DF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2022" y="4837855"/>
            <a:ext cx="2771933" cy="98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1800"/>
              <a:t>Click to edit Master subtitle style</a:t>
            </a:r>
            <a:endParaRPr lang="en-US" sz="1800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3070A8-8189-4083-9ED0-E15F99262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9094" y="344805"/>
            <a:ext cx="10369604" cy="4154274"/>
          </a:xfrm>
          <a:custGeom>
            <a:avLst/>
            <a:gdLst>
              <a:gd name="connsiteX0" fmla="*/ 0 w 10351056"/>
              <a:gd name="connsiteY0" fmla="*/ 0 h 4167962"/>
              <a:gd name="connsiteX1" fmla="*/ 10351056 w 10351056"/>
              <a:gd name="connsiteY1" fmla="*/ 0 h 4167962"/>
              <a:gd name="connsiteX2" fmla="*/ 10351056 w 10351056"/>
              <a:gd name="connsiteY2" fmla="*/ 4167962 h 4167962"/>
              <a:gd name="connsiteX3" fmla="*/ 0 w 10351056"/>
              <a:gd name="connsiteY3" fmla="*/ 4167962 h 416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1056" h="4167962">
                <a:moveTo>
                  <a:pt x="0" y="0"/>
                </a:moveTo>
                <a:lnTo>
                  <a:pt x="10351056" y="0"/>
                </a:lnTo>
                <a:lnTo>
                  <a:pt x="10351056" y="4167962"/>
                </a:lnTo>
                <a:lnTo>
                  <a:pt x="0" y="4167962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51BDE-1EB3-41BB-B5A9-7DAD219A30D3}"/>
              </a:ext>
            </a:extLst>
          </p:cNvPr>
          <p:cNvCxnSpPr>
            <a:cxnSpLocks/>
          </p:cNvCxnSpPr>
          <p:nvPr userDrawn="1"/>
        </p:nvCxnSpPr>
        <p:spPr>
          <a:xfrm>
            <a:off x="7274510" y="4502925"/>
            <a:ext cx="0" cy="155163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F10827-3B8A-4BA2-B6EC-23D5DC894A6B}"/>
              </a:ext>
            </a:extLst>
          </p:cNvPr>
          <p:cNvCxnSpPr>
            <a:cxnSpLocks/>
          </p:cNvCxnSpPr>
          <p:nvPr userDrawn="1"/>
        </p:nvCxnSpPr>
        <p:spPr>
          <a:xfrm>
            <a:off x="367744" y="6047437"/>
            <a:ext cx="1038758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2E242F-C9A2-41FB-A4D0-2E91F1957FEE}"/>
              </a:ext>
            </a:extLst>
          </p:cNvPr>
          <p:cNvCxnSpPr>
            <a:cxnSpLocks/>
          </p:cNvCxnSpPr>
          <p:nvPr userDrawn="1"/>
        </p:nvCxnSpPr>
        <p:spPr>
          <a:xfrm>
            <a:off x="10756631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19351D2-E3C1-4B5E-92DD-953B72A1A5DD}"/>
              </a:ext>
            </a:extLst>
          </p:cNvPr>
          <p:cNvSpPr/>
          <p:nvPr userDrawn="1"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7DAEB32-E6EB-45FD-95D9-4FD7A15AFA45}"/>
              </a:ext>
            </a:extLst>
          </p:cNvPr>
          <p:cNvCxnSpPr>
            <a:cxnSpLocks/>
          </p:cNvCxnSpPr>
          <p:nvPr userDrawn="1"/>
        </p:nvCxnSpPr>
        <p:spPr>
          <a:xfrm>
            <a:off x="367744" y="4506699"/>
            <a:ext cx="1038758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4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1E4486-AF4A-46B2-83B0-62A766746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7744" y="334926"/>
            <a:ext cx="11456511" cy="6188148"/>
            <a:chOff x="367744" y="334926"/>
            <a:chExt cx="11456511" cy="61881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0B7F1F-E36C-42A8-B580-77359A3E0215}"/>
                </a:ext>
              </a:extLst>
            </p:cNvPr>
            <p:cNvSpPr/>
            <p:nvPr userDrawn="1"/>
          </p:nvSpPr>
          <p:spPr>
            <a:xfrm>
              <a:off x="367744" y="334926"/>
              <a:ext cx="11456511" cy="61881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F7B0A2-F12F-43A8-A491-2988C24D6C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48698" y="334926"/>
              <a:ext cx="0" cy="618814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017A5F0-B72D-4B0B-818C-7169D4E7E0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3060" y="6047437"/>
              <a:ext cx="1037563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2">
            <a:extLst>
              <a:ext uri="{FF2B5EF4-FFF2-40B4-BE49-F238E27FC236}">
                <a16:creationId xmlns:a16="http://schemas.microsoft.com/office/drawing/2014/main" id="{6F266F4A-AFE2-4AD8-9F2B-0010CE68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13" y="586798"/>
            <a:ext cx="9396733" cy="108664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F18991D3-A38E-4DE7-9D6E-53AA120BE6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513" y="1673444"/>
            <a:ext cx="4565283" cy="66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E584473-A091-47EA-978E-81E176D38A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38927"/>
            <a:ext cx="4565283" cy="349290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EBC4CA9-77BB-4FA9-BB50-D2763CFB28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68963" y="1673444"/>
            <a:ext cx="4565283" cy="66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8600FE-3F5C-4372-8219-73FADB4F8D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8963" y="2338927"/>
            <a:ext cx="4565283" cy="349290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62401C58-8FCE-46CB-B066-10B0DA1C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02DDEA9-C768-4298-B08D-D1218FE5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DA43427-AFA2-4B7D-A54C-E03A0BA3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23F7B1-8621-4972-90BA-E1D3CBD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7744" y="334926"/>
            <a:ext cx="11456511" cy="6188148"/>
            <a:chOff x="367744" y="334926"/>
            <a:chExt cx="11456511" cy="61881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5F331E-308E-451C-B664-73BF7A36A203}"/>
                </a:ext>
              </a:extLst>
            </p:cNvPr>
            <p:cNvSpPr/>
            <p:nvPr userDrawn="1"/>
          </p:nvSpPr>
          <p:spPr>
            <a:xfrm>
              <a:off x="367744" y="334926"/>
              <a:ext cx="11456511" cy="61881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B36C61-E01F-44B7-B0C3-CB2BC8ADB1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48698" y="334926"/>
              <a:ext cx="0" cy="618814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769112-D976-4C6E-8646-EBDF6B78DE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3060" y="6047437"/>
              <a:ext cx="1037563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2">
            <a:extLst>
              <a:ext uri="{FF2B5EF4-FFF2-40B4-BE49-F238E27FC236}">
                <a16:creationId xmlns:a16="http://schemas.microsoft.com/office/drawing/2014/main" id="{6B285AB8-12B9-456E-BA41-8B057CBC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13" y="586798"/>
            <a:ext cx="9396733" cy="108664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872D83E0-1B93-44D5-976E-7D1B46C96B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514" y="1673444"/>
            <a:ext cx="2945347" cy="66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F8FFEEA-5D57-4A4C-BF63-C62C800CA9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338927"/>
            <a:ext cx="2945347" cy="3482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9B03C0E-E576-41B6-A38A-82B804FACD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85548" y="1673444"/>
            <a:ext cx="2945347" cy="66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B7BF407-144F-4F64-89C3-B5CC5A9F7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85548" y="2338927"/>
            <a:ext cx="2945347" cy="3482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49B4A4A-2722-459F-920C-47CB37E24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8898" y="1673444"/>
            <a:ext cx="2945347" cy="66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440939F-0AAD-4F0F-8E02-8592DE0C89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8898" y="2338927"/>
            <a:ext cx="2945347" cy="3482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BAA501D7-69AE-49DC-A217-0123FAA6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7811903-8557-4F5D-8A8E-1A6E0CB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26503DC-62EE-46B1-8E5A-D7819222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35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F066D9-0AAC-476B-AECA-F8AEFDD4FA3D}"/>
              </a:ext>
            </a:extLst>
          </p:cNvPr>
          <p:cNvGrpSpPr/>
          <p:nvPr userDrawn="1"/>
        </p:nvGrpSpPr>
        <p:grpSpPr>
          <a:xfrm>
            <a:off x="364465" y="342081"/>
            <a:ext cx="11475720" cy="6172200"/>
            <a:chOff x="364465" y="342081"/>
            <a:chExt cx="11475720" cy="61722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89868B-56F4-4428-8FD0-073D979750C7}"/>
                </a:ext>
              </a:extLst>
            </p:cNvPr>
            <p:cNvCxnSpPr>
              <a:cxnSpLocks/>
            </p:cNvCxnSpPr>
            <p:nvPr/>
          </p:nvCxnSpPr>
          <p:spPr>
            <a:xfrm>
              <a:off x="10729453" y="1859489"/>
              <a:ext cx="0" cy="4645152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7882068-C475-4CB3-A008-E1B1D582EB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6143" y="4022270"/>
              <a:ext cx="10360152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9FC58EB-F6E4-401F-A771-C7803A65D7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7744" y="6047437"/>
              <a:ext cx="10360152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27AA4E-B0CA-46D8-8FD5-C6C34C78D9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826673" y="342081"/>
              <a:ext cx="0" cy="617220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25B44F7-BFAC-413C-ADD6-01A5A927FB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874" y="1860547"/>
              <a:ext cx="0" cy="4645152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95B8717-7E7C-44E7-93EE-5174571BF6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4465" y="6505985"/>
              <a:ext cx="1147572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304DAC8-F689-449D-B404-12C8518BB6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36211" y="349767"/>
              <a:ext cx="109728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4A0AFAA-4873-422A-8D5D-23FB028AD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963" y="2517060"/>
            <a:ext cx="8145533" cy="10207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4B8CE5-73B7-4D80-97DE-738F4887D8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7961" y="4269546"/>
            <a:ext cx="9106631" cy="1403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2" name="Picture Placeholder 26">
            <a:extLst>
              <a:ext uri="{FF2B5EF4-FFF2-40B4-BE49-F238E27FC236}">
                <a16:creationId xmlns:a16="http://schemas.microsoft.com/office/drawing/2014/main" id="{18533858-AA61-4B4F-8E57-7E9DDD9599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1383" y="365108"/>
            <a:ext cx="2569503" cy="151923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3" name="Picture Placeholder 26">
            <a:extLst>
              <a:ext uri="{FF2B5EF4-FFF2-40B4-BE49-F238E27FC236}">
                <a16:creationId xmlns:a16="http://schemas.microsoft.com/office/drawing/2014/main" id="{6C7B3E6F-3475-48B1-8728-1D528E7B3D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51977" y="365108"/>
            <a:ext cx="2587752" cy="151923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4" name="Picture Placeholder 26">
            <a:extLst>
              <a:ext uri="{FF2B5EF4-FFF2-40B4-BE49-F238E27FC236}">
                <a16:creationId xmlns:a16="http://schemas.microsoft.com/office/drawing/2014/main" id="{E3FB5A0C-ED24-40B7-A0FA-D72CAC3619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40820" y="365108"/>
            <a:ext cx="2587752" cy="151923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5" name="Picture Placeholder 26">
            <a:extLst>
              <a:ext uri="{FF2B5EF4-FFF2-40B4-BE49-F238E27FC236}">
                <a16:creationId xmlns:a16="http://schemas.microsoft.com/office/drawing/2014/main" id="{1E03428C-657C-4990-9B0A-537F34DCC4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743" y="365108"/>
            <a:ext cx="2587752" cy="151923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92C60622-44CB-4522-A948-D2B00F83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056E0E57-BD37-4F56-AEF6-B7956B399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6A79B20-C91C-41BD-8ABD-2D12C471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61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6">
            <a:extLst>
              <a:ext uri="{FF2B5EF4-FFF2-40B4-BE49-F238E27FC236}">
                <a16:creationId xmlns:a16="http://schemas.microsoft.com/office/drawing/2014/main" id="{6FACCE45-9816-4734-BD53-3B7A62FE3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024" y="860615"/>
            <a:ext cx="4973746" cy="342610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Subtitle 7">
            <a:extLst>
              <a:ext uri="{FF2B5EF4-FFF2-40B4-BE49-F238E27FC236}">
                <a16:creationId xmlns:a16="http://schemas.microsoft.com/office/drawing/2014/main" id="{5F050653-22DB-4791-BC82-02B651E15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826" y="5184479"/>
            <a:ext cx="5249174" cy="6601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441B8286-E628-4937-98A6-32B7EBE2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78DAE39C-33DD-4A38-8F45-AB2CC50F44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0805" y="346969"/>
            <a:ext cx="4308475" cy="5669280"/>
          </a:xfrm>
          <a:prstGeom prst="rect">
            <a:avLst/>
          </a:prstGeom>
          <a:ln w="12700" cap="sq"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1EDC302D-C2BF-420E-832E-00ADFC0F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B90B22A7-F04B-4FF6-83B1-0E9C1EA9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CD5EF7-198D-42A4-9653-CDECCDD4F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1666" y="334925"/>
            <a:ext cx="11462589" cy="6188149"/>
            <a:chOff x="361666" y="334928"/>
            <a:chExt cx="11462589" cy="6188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A28016-1B2E-45F1-B467-06903B8825A1}"/>
                </a:ext>
              </a:extLst>
            </p:cNvPr>
            <p:cNvSpPr/>
            <p:nvPr userDrawn="1"/>
          </p:nvSpPr>
          <p:spPr>
            <a:xfrm>
              <a:off x="361666" y="334928"/>
              <a:ext cx="11462589" cy="618814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963BC12-BE70-497C-9BB8-B215B1AD91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66" y="4991100"/>
              <a:ext cx="6077234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D66530-93C7-4190-88B4-E20372B4A4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66" y="6027773"/>
              <a:ext cx="1039826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12FD9B-DDFE-4542-BE29-9D1738F40C98}"/>
              </a:ext>
            </a:extLst>
          </p:cNvPr>
          <p:cNvCxnSpPr>
            <a:cxnSpLocks/>
          </p:cNvCxnSpPr>
          <p:nvPr userDrawn="1"/>
        </p:nvCxnSpPr>
        <p:spPr>
          <a:xfrm>
            <a:off x="10759933" y="334925"/>
            <a:ext cx="0" cy="5692848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DDDAA5-3F7B-4205-9DAC-66F0CDDC3E34}"/>
              </a:ext>
            </a:extLst>
          </p:cNvPr>
          <p:cNvCxnSpPr>
            <a:cxnSpLocks/>
          </p:cNvCxnSpPr>
          <p:nvPr userDrawn="1"/>
        </p:nvCxnSpPr>
        <p:spPr>
          <a:xfrm>
            <a:off x="6429375" y="334925"/>
            <a:ext cx="0" cy="5692848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12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56E0922C-727E-41DE-A291-8B2532C0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0BA21BC3-D7D6-4CE3-80EE-27EBA4E5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300"/>
            <a:ext cx="6025116" cy="3352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5708CD-5501-430E-B7D6-9831917BA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9B3BC8-B948-466C-AF97-12DC1F49F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D76934F-0BCD-42BE-8D13-007AA387F75E}"/>
              </a:ext>
            </a:extLst>
          </p:cNvPr>
          <p:cNvSpPr/>
          <p:nvPr userDrawn="1"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C4F7C6-EA76-4465-96E2-8136E709C879}"/>
              </a:ext>
            </a:extLst>
          </p:cNvPr>
          <p:cNvCxnSpPr>
            <a:cxnSpLocks/>
          </p:cNvCxnSpPr>
          <p:nvPr userDrawn="1"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BC92E4-5631-44E1-BB52-402CFAEC8C4C}"/>
              </a:ext>
            </a:extLst>
          </p:cNvPr>
          <p:cNvCxnSpPr>
            <a:cxnSpLocks/>
          </p:cNvCxnSpPr>
          <p:nvPr userDrawn="1"/>
        </p:nvCxnSpPr>
        <p:spPr>
          <a:xfrm>
            <a:off x="367744" y="1914832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CF136D33-904D-4627-9996-906BEF93C9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69480" y="1928306"/>
            <a:ext cx="3465576" cy="4105656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D43D922A-C0B9-48C6-809E-CBA3A3EB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0226281-A676-4C1E-8049-52CC2582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71ED17-C1A9-46D5-910E-FDF38A930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58332" y="1928306"/>
            <a:ext cx="0" cy="41191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82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7BE1DF-0774-41C3-9C97-8D3AD938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86300" y="0"/>
            <a:ext cx="7505700" cy="6857999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41EA2F-8E7F-4936-8937-E05DE1B6D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BB0744-4032-429E-81B9-1EBE6AFCE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50092" y="334928"/>
            <a:ext cx="6774164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04C1EC-8E4D-4E9F-841F-FF2380B7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143" y="633510"/>
            <a:ext cx="4951823" cy="1500079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02D4F4-E402-4EA2-8CDA-405B9833B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50092" y="2400300"/>
            <a:ext cx="569561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74903B-A74C-4D16-86A8-D85D219A7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50092" y="6047437"/>
            <a:ext cx="569860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7D764FFE-180D-413D-90DD-38B2D8085A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750" y="400050"/>
            <a:ext cx="3606800" cy="2860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BF014A06-7AE6-44FE-91E3-FEB7684D9B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9750" y="3565525"/>
            <a:ext cx="3606800" cy="2860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083020B-D4FB-4832-A179-A12C19793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144" y="2794959"/>
            <a:ext cx="4856441" cy="28777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E4C44237-91BD-4719-B8CD-6872D6B5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FFD0E8B-3567-4411-BD34-4E23A530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6544" y="6140304"/>
            <a:ext cx="4837555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13E6DE9C-E7EB-437D-B94C-9A0FCBB9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9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2EDCA6-1225-4B6A-A472-B6CA4F087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94205" y="334928"/>
            <a:ext cx="5030049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8DB24CC9-9982-48F5-AC84-8BC798647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4444" y="2402613"/>
            <a:ext cx="3282184" cy="333186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en-US" sz="4000"/>
              <a:t>Click to edit Master title style</a:t>
            </a:r>
            <a:endParaRPr lang="en-US" sz="4000" dirty="0"/>
          </a:p>
        </p:txBody>
      </p:sp>
      <p:sp>
        <p:nvSpPr>
          <p:cNvPr id="14" name="Subtitle 7">
            <a:extLst>
              <a:ext uri="{FF2B5EF4-FFF2-40B4-BE49-F238E27FC236}">
                <a16:creationId xmlns:a16="http://schemas.microsoft.com/office/drawing/2014/main" id="{FC99F065-85FB-4119-8563-EBEBA19D8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4444" y="703687"/>
            <a:ext cx="3282183" cy="8663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algn="l"/>
            <a:r>
              <a:rPr lang="en-US" sz="1800"/>
              <a:t>Click to edit Master subtitle style</a:t>
            </a:r>
            <a:endParaRPr lang="en-US" sz="180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FF4E34A6-68BF-4D27-92C8-14198687EA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262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E17047-5589-496A-9175-01C0DBED9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D5E6EB-5885-4136-82DD-79A4C7BC7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94205" y="1905000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FFDBF2-9C31-41E2-AFC9-6F582160E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94205" y="6047437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50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7752C32-FE88-461A-A320-F0FF6450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4A9995F5-BBA7-47BE-B414-1E91F5CC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F6BC4-6132-432A-93A3-FC1CEC986E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350" y="2205038"/>
            <a:ext cx="9324975" cy="355123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AD1A4E-FF33-4D87-BF0D-0DA82DE2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B28AE0-B12D-46BB-8F35-EA3EAAC4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3060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852653-B024-4EEC-BEFB-852B6A60C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141E53DE-0FDA-443A-BF04-E586CAE9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2E6870CF-EB0F-47B3-B772-2F41E7F99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F934B96-6828-4DE6-80D3-EDDDEE55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5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>
            <a:extLst>
              <a:ext uri="{FF2B5EF4-FFF2-40B4-BE49-F238E27FC236}">
                <a16:creationId xmlns:a16="http://schemas.microsoft.com/office/drawing/2014/main" id="{11C5B995-EBCD-4B5D-955D-DAE03BEF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B95B-B1F7-4600-8D22-AD7A00C4AD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20788" y="2322513"/>
            <a:ext cx="8662987" cy="3309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DAD992-CC5C-43EA-8C97-C2036BFDD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4C5C62-3452-49AD-97D2-1EE2273C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0B5122-602C-4BB8-BD04-40CC2A313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3060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1F98C5-DCA3-4AAC-8C7E-58B638FE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4670FE8-87E8-4FE2-B437-4F3954E96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687079D-53C7-4BBC-A843-6315E4C7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924DBA1-0E30-4F9F-9F9A-82AED546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9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743B0E5-41F6-44A3-8E2A-28BC3ED8DD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B22C98-8755-4B60-9158-1AFC81BF0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671" y="723672"/>
            <a:ext cx="2915296" cy="388466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l"/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F9F40-31A0-4D50-B709-3BDA458638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0313" y="5005388"/>
            <a:ext cx="3609975" cy="850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40AD8D6-0F07-4B79-B048-610E30571A8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580670" y="6112465"/>
            <a:ext cx="3009660" cy="314914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A2E68FD-8458-4B08-AD7F-9BF9B1EF2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43E7FC-72BA-4410-BEEB-6E6C1A0409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68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3D8125C-8233-4C72-8983-CC6990AA5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0402" y="334926"/>
            <a:ext cx="10380953" cy="417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CA81BCE9-F7ED-4154-818A-7F699215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01017"/>
            <a:ext cx="9428265" cy="10465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6E1EF7-8C88-414A-8D08-EAFDCD96F1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5963" y="733425"/>
            <a:ext cx="9672637" cy="346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B3EF423-89DD-47EF-9342-BC2A8CBF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88177DA-D5BB-4C3D-A00E-3C5A7764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3C4F7893-0371-48EA-AB08-2B24C9C5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F0C034-6B76-4E63-BF15-7D8B798F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7744" y="334926"/>
            <a:ext cx="11456511" cy="6188148"/>
            <a:chOff x="367744" y="334926"/>
            <a:chExt cx="11456511" cy="618814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CFBFD4-AE67-4CC7-B3B9-1A908309B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48698" y="334926"/>
              <a:ext cx="0" cy="618814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9AC58E-84E8-4925-911F-647770530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3060" y="4495800"/>
              <a:ext cx="1037563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585EE-2D3B-48F9-B374-A83E2C55A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3060" y="6047437"/>
              <a:ext cx="1037563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A8C1EDD-013F-4E61-AE1E-A91C9132B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7744" y="334926"/>
              <a:ext cx="11456511" cy="61881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920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2F9CAA-C420-4606-BBA7-1BE833972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0402" y="334926"/>
            <a:ext cx="10380953" cy="417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89EE4F50-D5FE-416E-B106-44F39D78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01017"/>
            <a:ext cx="9428265" cy="10465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692629-8B3C-4FAB-A215-77BDB1CE4D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6888" y="460375"/>
            <a:ext cx="10090150" cy="3940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EAF6142-D387-45DC-8E2F-1DDAC59E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2/4/20XX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7FDBF4E-7657-4C05-A651-DBD2110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100" spc="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1DB533C-F081-41F7-9ACC-CFCE4E1C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42B7CBA4-B6F8-42AF-9F87-A3019C5374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269444-8A15-411E-9D42-E9952E708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7744" y="334926"/>
            <a:ext cx="11456511" cy="6188148"/>
            <a:chOff x="367744" y="334926"/>
            <a:chExt cx="11456511" cy="61881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5C7F65-513A-4257-8E7F-AA1C4637C6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48698" y="334926"/>
              <a:ext cx="0" cy="618814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42BE5B-42CB-4DBC-B47A-568412D40F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3060" y="4495800"/>
              <a:ext cx="1037563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CAD020-0AF5-4E6F-B239-EF4788C3A4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3060" y="6047437"/>
              <a:ext cx="1037563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BD3DBBA-B457-4F8F-B535-F4BBD869123A}"/>
                </a:ext>
              </a:extLst>
            </p:cNvPr>
            <p:cNvSpPr/>
            <p:nvPr userDrawn="1"/>
          </p:nvSpPr>
          <p:spPr>
            <a:xfrm>
              <a:off x="367744" y="334926"/>
              <a:ext cx="11456511" cy="61881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276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87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056">
          <p15:clr>
            <a:srgbClr val="F26B43"/>
          </p15:clr>
        </p15:guide>
        <p15:guide id="3" orient="horz" pos="1200">
          <p15:clr>
            <a:srgbClr val="F26B43"/>
          </p15:clr>
        </p15:guide>
        <p15:guide id="4" pos="528">
          <p15:clr>
            <a:srgbClr val="F26B43"/>
          </p15:clr>
        </p15:guide>
        <p15:guide id="5" pos="4584">
          <p15:clr>
            <a:srgbClr val="F26B43"/>
          </p15:clr>
        </p15:guide>
        <p15:guide id="6" pos="2424">
          <p15:clr>
            <a:srgbClr val="F26B43"/>
          </p15:clr>
        </p15:guide>
        <p15:guide id="7" pos="5136">
          <p15:clr>
            <a:srgbClr val="F26B43"/>
          </p15:clr>
        </p15:guide>
        <p15:guide id="8" pos="5664">
          <p15:clr>
            <a:srgbClr val="F26B43"/>
          </p15:clr>
        </p15:guide>
        <p15:guide id="9" pos="6216">
          <p15:clr>
            <a:srgbClr val="F26B43"/>
          </p15:clr>
        </p15:guide>
        <p15:guide id="10" pos="2952">
          <p15:clr>
            <a:srgbClr val="F26B43"/>
          </p15:clr>
        </p15:guide>
        <p15:guide id="11" orient="horz" pos="528">
          <p15:clr>
            <a:srgbClr val="F26B43"/>
          </p15:clr>
        </p15:guide>
        <p15:guide id="12" orient="horz" pos="864">
          <p15:clr>
            <a:srgbClr val="F26B43"/>
          </p15:clr>
        </p15:guide>
        <p15:guide id="13" orient="horz" pos="1848">
          <p15:clr>
            <a:srgbClr val="F26B43"/>
          </p15:clr>
        </p15:guide>
        <p15:guide id="14" orient="horz" pos="1512">
          <p15:clr>
            <a:srgbClr val="F26B43"/>
          </p15:clr>
        </p15:guide>
        <p15:guide id="15" orient="horz" pos="3144">
          <p15:clr>
            <a:srgbClr val="F26B43"/>
          </p15:clr>
        </p15:guide>
        <p15:guide id="16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7"/>
            <a:ext cx="9527275" cy="1097765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Make an impact in the Now Normal </a:t>
            </a:r>
            <a:b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with People Analytics</a:t>
            </a:r>
            <a:endParaRPr lang="en-US" b="1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DCE6FF-D665-4DAF-AAE6-7A0325969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9454030" y="68707"/>
            <a:ext cx="1369884" cy="189918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 wrap="square"/>
          <a:lstStyle/>
          <a:p>
            <a:r>
              <a:rPr lang="th-TH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</a:t>
            </a:r>
            <a:endParaRPr lang="en-US" sz="1600" spc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Make an impact in the Now Normal with People Analytics	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Introduction – Why? What? And How?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Your maturity level of People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Understanding and making impact with Metrics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Basic Data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Making impact with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Cutting-edge People metrics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Organization network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Employee experience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in Work from anywhere</a:t>
            </a:r>
          </a:p>
          <a:p>
            <a:pPr lvl="1"/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lvl="1"/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D327F-FFA3-4865-9410-3F9A3958FE7B}"/>
              </a:ext>
            </a:extLst>
          </p:cNvPr>
          <p:cNvSpPr txBox="1"/>
          <p:nvPr/>
        </p:nvSpPr>
        <p:spPr>
          <a:xfrm>
            <a:off x="3323641" y="1250365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 คุณสุวิท จันทร์ศรีชวาลา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br>
              <a:rPr lang="en-US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(Managing Director &amp; Founder Serendipity &amp; Co Inc.)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20BA9-F4AF-4FCB-8128-86029287A416}"/>
              </a:ext>
            </a:extLst>
          </p:cNvPr>
          <p:cNvSpPr txBox="1"/>
          <p:nvPr/>
        </p:nvSpPr>
        <p:spPr>
          <a:xfrm>
            <a:off x="379177" y="1967892"/>
            <a:ext cx="68737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	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ในยุค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the Now Normal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การนำ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Digital tool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เข้ามาประยุกต์ใช้ เพื่อให้พนักงานทำงานได้ง่ายยิ่งขึ้น บรรลุวัตถุประสงค์ในการทำงาน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(Put People First)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ในมุมขององค์กร ต้องปรับตัวให้สอดคล้องกับการเปลี่ยนแปลงภายนอกองค์การ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External environment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อย่างไร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ภารกิจและวัตถุประสงค์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Purpose/Mission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ขององค์กรคืออะไร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Program Highlights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การวิเคราะห์ข้อมูล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Analytics Function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 อย่างไร ให้เกิดความได้เปรียบในการแข่งขัน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Competitive Advantage)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Function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มีความสำคัญอย่างไร, มีประโยชน์ต่อกับองค์กรอย่างไร และสร้างความได้เปรียบให้องค์กรอย่างไร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ทำความเข้าใจและสร้างผลกระทบจากตัวชี้วัด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Understanding and making impact with Metrics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โดยการใช้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Basic Data science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,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Visualization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,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Making impact with metrics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การใช้ประโยชน์จากเทคโนโลยีใหม่ๆ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Cutting-edge People Metrics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เข้ามาช่วย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Organization network analysis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และ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Employee experience platform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ได้อย่างไรบ้าง</a:t>
            </a:r>
          </a:p>
          <a:p>
            <a:endParaRPr lang="th-TH" sz="1600" b="1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 </a:t>
            </a:r>
            <a:endParaRPr lang="th-TH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ผู้เรียนควรมีความรู้ด้านการใช้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Excel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หรือฟังก์ชั่น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Data Analysis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เบื้องต้น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algn="ctr"/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อัตราค่าหลักสูตรบนระบบ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สมาชิก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856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1,070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  <a:endParaRPr lang="en-US" sz="1600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240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90539"/>
            <a:ext cx="9527275" cy="73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การจัดทำ </a:t>
            </a:r>
            <a:r>
              <a:rPr lang="en-US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Training Road Map</a:t>
            </a:r>
            <a:r>
              <a:rPr lang="th-TH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 </a:t>
            </a:r>
            <a:r>
              <a:rPr lang="en-US" altLang="th-TH" sz="2800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(</a:t>
            </a:r>
            <a:r>
              <a:rPr lang="th-TH" altLang="th-TH" sz="2800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เส้นทางการฝึกอบรมบุคลากรระยะยาว)</a:t>
            </a:r>
            <a:br>
              <a:rPr lang="th-TH" altLang="th-TH" sz="2800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</a:br>
            <a:r>
              <a:rPr lang="th-TH" altLang="th-TH" sz="3600" i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(</a:t>
            </a:r>
            <a:r>
              <a:rPr lang="en-US" altLang="th-TH" sz="3600" i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Setting up Training Road Map)</a:t>
            </a:r>
            <a:endParaRPr lang="th-TH" altLang="th-TH" sz="3600" i="1" dirty="0">
              <a:solidFill>
                <a:schemeClr val="accent6"/>
              </a:solidFill>
              <a:latin typeface="DB Helvethaica X Li" panose="02000506090000020004" pitchFamily="2" charset="-34"/>
              <a:ea typeface="Tahoma" panose="020B0604030504040204" pitchFamily="34" charset="0"/>
              <a:cs typeface="DB Helvethaica X Li" panose="02000506090000020004" pitchFamily="2" charset="-3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4" y="6140304"/>
            <a:ext cx="10108556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 </a:t>
            </a:r>
            <a:r>
              <a:rPr lang="th-TH" sz="12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ผู้มีส่วนเกี่ยวข้องกับการวางแผนฝึกอบรม เช่น เจ้าหน้าที่ในฝ่ายทรัพยากรมนุษย์ทุกระดับ  หัวหน้างานฝ่ายต่าง ๆ เป็นต้น</a:t>
            </a:r>
            <a:endParaRPr lang="en-US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859195" y="2869146"/>
            <a:ext cx="5081291" cy="365125"/>
          </a:xfrm>
        </p:spPr>
        <p:txBody>
          <a:bodyPr/>
          <a:lstStyle/>
          <a:p>
            <a:r>
              <a:rPr lang="th-TH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การจัดทำ </a:t>
            </a:r>
            <a:r>
              <a:rPr lang="en-US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Training Road Map</a:t>
            </a:r>
            <a:r>
              <a:rPr lang="th-TH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 </a:t>
            </a:r>
            <a:r>
              <a:rPr lang="en-US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(</a:t>
            </a:r>
            <a:r>
              <a:rPr lang="th-TH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เส้นทางการฝึกอบรมบุคลากรระยะยาว)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ผู้เข้าเรียนสามารถวางแผนเส้นทางฝึกอบรมบุคลากรขององค์กรในในระยะยาว ที่สอดคล้องกับธุรกิจ วิสัยทัศน์ เป้าหมายขององค์กร สถานการณ์ และลักษณะงานได้</a:t>
            </a:r>
            <a:endParaRPr lang="th-TH" sz="1600" b="1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Chapter 1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ความหมายของ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Training Road Map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Chapter 2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รู้จัก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Competency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กันก่อน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Chapter 3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การจัดทำแผนฝึกอบรมให้สอดคล้องกับเป้าหมายองค์กร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Chapter 4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การจัดทำ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Core Competency Training Road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Chapter 5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การจัดทำ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Functional Competency Training Road Map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5E50A-F116-41AA-86A9-0B0556FC07FF}"/>
              </a:ext>
            </a:extLst>
          </p:cNvPr>
          <p:cNvSpPr txBox="1"/>
          <p:nvPr/>
        </p:nvSpPr>
        <p:spPr>
          <a:xfrm>
            <a:off x="4186456" y="1020206"/>
            <a:ext cx="53179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คุณฐิติมา  ตังคเศรษฐกุล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</a:t>
            </a: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วิทยากรและที่ปรึกษาด้านการพัฒนาทรัพยากรมนุษย์และการพัฒนาองค์กร </a:t>
            </a:r>
          </a:p>
          <a:p>
            <a:pPr algn="r"/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เชี่ยวชาญพิเศษด้านการพัฒนาและการจัดการฝึกอบรม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97C5A-5642-41B9-874D-F481C29E85AE}"/>
              </a:ext>
            </a:extLst>
          </p:cNvPr>
          <p:cNvSpPr txBox="1"/>
          <p:nvPr/>
        </p:nvSpPr>
        <p:spPr>
          <a:xfrm>
            <a:off x="469784" y="1980998"/>
            <a:ext cx="6636206" cy="40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 algn="thaiDi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การพัฒนาบุคลากรเป็นสิ่งจำเป็นอย่างยิ่งขององค์กรเพื่อให้บุคลากรเป็นทรัพย์สินอันมีค่าขององค์กรที่จะก่อให้เกิดรายได้หรือผลประโยชน์เพิ่มขึ้น และให้องค์กรสามารถแข่งขันกับคู่แข่ง ตลอดจนเติบโตได้อย่างมั่นคงในสภาพเศรษฐกิจ สังคม ที่มีการปรับเปลี่ยนตลอดเวลา </a:t>
            </a:r>
            <a:endParaRPr lang="en-US" sz="1600" dirty="0">
              <a:solidFill>
                <a:schemeClr val="accent6"/>
              </a:solidFill>
              <a:effectLst/>
              <a:latin typeface="DB Helvethaica X Li" panose="02000506090000020004" pitchFamily="2" charset="-34"/>
              <a:ea typeface="Calibri" panose="020F0502020204030204" pitchFamily="34" charset="0"/>
              <a:cs typeface="DB Helvethaica X Li" panose="02000506090000020004" pitchFamily="2" charset="-34"/>
            </a:endParaRPr>
          </a:p>
          <a:p>
            <a:pPr marL="0" marR="0" indent="457200" algn="thaiDi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การฝึกอบรมเป็นวิธีหนึ่งในการพัฒนาบุคลากร ที่ช่วยให้ผู้เข้ารับการฝึกอบรมได้รับความรู้จากผู้ที่มีความเชี่ยวชาญในแต่ละสาขา และได้มีโอกาสแลกเปลี่ยนความรู้และประสบการณ์กับผู้สอนโดยตรง หากองค์กรได้มีการวางแผนฝึกอบรมในระยะยาว โดยการจัดทำเส้นทางการฝึกอบรม </a:t>
            </a:r>
            <a:r>
              <a:rPr lang="en-US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(Training Road Map)</a:t>
            </a: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 จะช่วยให้พนักงานทั้งในระดับหัวหน้างาน หรือผู้ที่ปฏิบัติงานเอง และฝ่ายทรัพยากรมนุษย์ ซึ่งเป็นผู้ที่มีส่วนเกี่ยวข้องในการวางแผน และบริหารการฝึกอบรม ได้เตรียมแผนการพัฒนาบุคลากรให้พนักงานมีความรู้ที่สอดคล้องกับธุรกิจ วิสัยทัศน์ เป้าหมายขององค์กร และงาน มากยิ่งขึ้น ซึ่งจะช่วยให้องค์กรบรรลุเป้าหมายที่วางไว้</a:t>
            </a:r>
          </a:p>
          <a:p>
            <a:pPr marL="0" marR="0" indent="457200" algn="thaiDi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600" b="1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วัตถุประสงค์</a:t>
            </a:r>
            <a:endParaRPr lang="th-TH" sz="1600" b="1" dirty="0">
              <a:solidFill>
                <a:schemeClr val="accent6"/>
              </a:solidFill>
              <a:latin typeface="DB Helvethaica X Li" panose="02000506090000020004" pitchFamily="2" charset="-34"/>
              <a:ea typeface="Calibri" panose="020F0502020204030204" pitchFamily="34" charset="0"/>
              <a:cs typeface="DB Helvethaica X Li" panose="02000506090000020004" pitchFamily="2" charset="-34"/>
            </a:endParaRP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ผู้เข้าฝึกอบรมสามารถวางแผนเส้นทางฝึกอบรมบุคลากรขององค์กรในในระยะยาว (</a:t>
            </a:r>
            <a:r>
              <a:rPr lang="en-US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Training</a:t>
            </a: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 </a:t>
            </a:r>
            <a:r>
              <a:rPr lang="en-US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Road Map) </a:t>
            </a: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        </a:t>
            </a: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ที่สอดคล้องกับธุรกิจ วิสัยทัศน์ เป้าหมายขององค์กร สถานการณ์ และลักษณะงานได้</a:t>
            </a:r>
          </a:p>
          <a:p>
            <a:pPr indent="457200" algn="thaiDist">
              <a:lnSpc>
                <a:spcPct val="107000"/>
              </a:lnSpc>
              <a:spcAft>
                <a:spcPts val="800"/>
              </a:spcAft>
            </a:pP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อัตราค่าหลักสูตรบนระบบ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สมาชิก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856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1,070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  <a:endParaRPr lang="en-US" sz="1600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7ED00A-9FBD-4036-A9A3-F4B7C8EDE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51"/>
          <a:stretch/>
        </p:blipFill>
        <p:spPr>
          <a:xfrm>
            <a:off x="9112164" y="-258062"/>
            <a:ext cx="1844542" cy="23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2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E5244A6B-1774-4930-A05C-C567273BF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065" y="4358564"/>
            <a:ext cx="3824654" cy="1485900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chemeClr val="tx1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แพคเกจสุดคุ้ม </a:t>
            </a:r>
            <a:r>
              <a:rPr lang="en-US" sz="2800" b="1" dirty="0">
                <a:solidFill>
                  <a:schemeClr val="tx1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!!!</a:t>
            </a:r>
          </a:p>
          <a:p>
            <a:r>
              <a:rPr lang="th-TH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ได้เรียนทั้งบนระบบ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ALT E-Learning </a:t>
            </a:r>
            <a:r>
              <a:rPr lang="th-TH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และ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 (Virtual Classroom)</a:t>
            </a:r>
          </a:p>
          <a:p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สมาชิก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1,605 </a:t>
            </a:r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1,926 </a:t>
            </a:r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32A49F2-09FE-4D4F-B120-16507CA486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72" r="3072"/>
          <a:stretch/>
        </p:blipFill>
        <p:spPr>
          <a:xfrm>
            <a:off x="0" y="0"/>
            <a:ext cx="6426200" cy="6858000"/>
          </a:xfrm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E04FF5AD-0734-4CA5-9D29-2A243566AE9C}"/>
              </a:ext>
            </a:extLst>
          </p:cNvPr>
          <p:cNvSpPr txBox="1">
            <a:spLocks/>
          </p:cNvSpPr>
          <p:nvPr/>
        </p:nvSpPr>
        <p:spPr>
          <a:xfrm rot="5400000">
            <a:off x="8932875" y="2869145"/>
            <a:ext cx="50812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/>
            <a:r>
              <a:rPr lang="th-TH" altLang="th-TH" sz="1100" b="1" spc="300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การจัดทำ </a:t>
            </a:r>
            <a:r>
              <a:rPr lang="en-US" altLang="th-TH" sz="1100" b="1" spc="300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Training Road Map</a:t>
            </a:r>
            <a:r>
              <a:rPr lang="th-TH" altLang="th-TH" sz="1100" b="1" spc="300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 </a:t>
            </a:r>
            <a:r>
              <a:rPr lang="en-US" altLang="th-TH" sz="1100" b="1" spc="300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(</a:t>
            </a:r>
            <a:r>
              <a:rPr lang="th-TH" altLang="th-TH" sz="1100" b="1" spc="300" dirty="0">
                <a:solidFill>
                  <a:schemeClr val="accent6"/>
                </a:solidFill>
                <a:latin typeface="DB Helvethaica X Li" panose="02000506090000020004" pitchFamily="2" charset="-34"/>
                <a:ea typeface="Tahoma" panose="020B0604030504040204" pitchFamily="34" charset="0"/>
                <a:cs typeface="DB Helvethaica X Li" panose="02000506090000020004" pitchFamily="2" charset="-34"/>
              </a:rPr>
              <a:t>เส้นทางการฝึกอบรมบุคลากรระยะยาว)</a:t>
            </a:r>
            <a:endParaRPr lang="en-US" sz="1100" spc="300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C7E840A-76A8-436D-AB2F-9B6909E2D1C4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7" name="Subtitle 8">
            <a:extLst>
              <a:ext uri="{FF2B5EF4-FFF2-40B4-BE49-F238E27FC236}">
                <a16:creationId xmlns:a16="http://schemas.microsoft.com/office/drawing/2014/main" id="{99D0F5EC-2EF4-4836-90F5-C2ACD7128BFE}"/>
              </a:ext>
            </a:extLst>
          </p:cNvPr>
          <p:cNvSpPr txBox="1">
            <a:spLocks/>
          </p:cNvSpPr>
          <p:nvPr/>
        </p:nvSpPr>
        <p:spPr>
          <a:xfrm>
            <a:off x="6858000" y="2002213"/>
            <a:ext cx="3516664" cy="8377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B95C2-F0EF-4BF0-AAFF-A796C435B9F5}"/>
              </a:ext>
            </a:extLst>
          </p:cNvPr>
          <p:cNvSpPr txBox="1"/>
          <p:nvPr/>
        </p:nvSpPr>
        <p:spPr>
          <a:xfrm>
            <a:off x="6786178" y="366709"/>
            <a:ext cx="3982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การจัดทำ </a:t>
            </a:r>
            <a:r>
              <a:rPr lang="en-US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Training Road Map</a:t>
            </a:r>
            <a:endParaRPr lang="th-TH" sz="2000" b="1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  <a:p>
            <a:r>
              <a:rPr lang="en-US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(</a:t>
            </a:r>
            <a:r>
              <a:rPr lang="th-TH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เส้นทางการฝึกอบรมบุคลากรระยะยาว)</a:t>
            </a:r>
            <a:endParaRPr lang="th-TH" sz="2000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หลักสูตรบน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สามารถกดซื้อและเรียนได้ตลอด</a:t>
            </a:r>
          </a:p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และ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ให้ท่านเลือกซื้อเพื่อเสริมความรู้ และทักษะ</a:t>
            </a:r>
          </a:p>
          <a:p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</a:t>
            </a:r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:: 20 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เมษายน</a:t>
            </a:r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2565 (13</a:t>
            </a:r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:00-17:00 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น.)</a:t>
            </a:r>
            <a:endParaRPr lang="en-US" sz="2000" dirty="0"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  <p:sp>
        <p:nvSpPr>
          <p:cNvPr id="10" name="Subtitle 8">
            <a:extLst>
              <a:ext uri="{FF2B5EF4-FFF2-40B4-BE49-F238E27FC236}">
                <a16:creationId xmlns:a16="http://schemas.microsoft.com/office/drawing/2014/main" id="{FC1FA51F-0C69-4716-ABDF-E438BADC2733}"/>
              </a:ext>
            </a:extLst>
          </p:cNvPr>
          <p:cNvSpPr txBox="1">
            <a:spLocks/>
          </p:cNvSpPr>
          <p:nvPr/>
        </p:nvSpPr>
        <p:spPr>
          <a:xfrm>
            <a:off x="6865308" y="3446617"/>
            <a:ext cx="3824654" cy="8595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อัตราค่าสัมนาของ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ในตารางสำหรับท่านที่ผ่านการเรียนในระบบ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E-learning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มาแล้วเท่านั้น แต่สำหรับ ลูกค้าทั่วไปที่สนใจ </a:t>
            </a:r>
          </a:p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(สมาชิก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1,284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1,605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BED84-F436-4665-80C7-4932376F1F57}"/>
              </a:ext>
            </a:extLst>
          </p:cNvPr>
          <p:cNvSpPr txBox="1"/>
          <p:nvPr/>
        </p:nvSpPr>
        <p:spPr>
          <a:xfrm>
            <a:off x="6786178" y="1897906"/>
            <a:ext cx="1461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อัตราค่าสัมมนา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E3023C-BDBC-402C-9AB8-FBE1CEC89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96832"/>
              </p:ext>
            </p:extLst>
          </p:nvPr>
        </p:nvGraphicFramePr>
        <p:xfrm>
          <a:off x="6937789" y="2246050"/>
          <a:ext cx="3665734" cy="1200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4585">
                  <a:extLst>
                    <a:ext uri="{9D8B030D-6E8A-4147-A177-3AD203B41FA5}">
                      <a16:colId xmlns:a16="http://schemas.microsoft.com/office/drawing/2014/main" val="2807989184"/>
                    </a:ext>
                  </a:extLst>
                </a:gridCol>
                <a:gridCol w="1053624">
                  <a:extLst>
                    <a:ext uri="{9D8B030D-6E8A-4147-A177-3AD203B41FA5}">
                      <a16:colId xmlns:a16="http://schemas.microsoft.com/office/drawing/2014/main" val="1547917265"/>
                    </a:ext>
                  </a:extLst>
                </a:gridCol>
                <a:gridCol w="1097525">
                  <a:extLst>
                    <a:ext uri="{9D8B030D-6E8A-4147-A177-3AD203B41FA5}">
                      <a16:colId xmlns:a16="http://schemas.microsoft.com/office/drawing/2014/main" val="3027095590"/>
                    </a:ext>
                  </a:extLst>
                </a:gridCol>
              </a:tblGrid>
              <a:tr h="203363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สมาชิก</a:t>
                      </a:r>
                      <a:endParaRPr lang="th-TH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ผู้สนใจทั่วไป</a:t>
                      </a:r>
                      <a:endParaRPr lang="th-TH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1351141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On PMAT ALT E-Learning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856</a:t>
                      </a:r>
                      <a:endParaRPr lang="en-US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1,070</a:t>
                      </a:r>
                      <a:endParaRPr lang="en-US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0972943"/>
                  </a:ext>
                </a:extLst>
              </a:tr>
              <a:tr h="5863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Workshop</a:t>
                      </a:r>
                      <a:b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</a:br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(Virtual Classroom)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1,070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695745"/>
                  </a:ext>
                </a:extLst>
              </a:tr>
            </a:tbl>
          </a:graphicData>
        </a:graphic>
      </p:graphicFrame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59D1688-D074-48AE-AF77-4370280A884A}"/>
              </a:ext>
            </a:extLst>
          </p:cNvPr>
          <p:cNvSpPr txBox="1">
            <a:spLocks/>
          </p:cNvSpPr>
          <p:nvPr/>
        </p:nvSpPr>
        <p:spPr>
          <a:xfrm>
            <a:off x="6858000" y="6129409"/>
            <a:ext cx="3762930" cy="3009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สอบถามละเอียดเพิ่มเติมที่ </a:t>
            </a:r>
            <a:r>
              <a:rPr lang="en-US" sz="14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061-8214441</a:t>
            </a:r>
          </a:p>
        </p:txBody>
      </p:sp>
    </p:spTree>
    <p:extLst>
      <p:ext uri="{BB962C8B-B14F-4D97-AF65-F5344CB8AC3E}">
        <p14:creationId xmlns:p14="http://schemas.microsoft.com/office/powerpoint/2010/main" val="2840621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08" y="437419"/>
            <a:ext cx="9527275" cy="1148099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40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เจ้าหน้าที่ฝึกอบรมสำหรับมือใหม่</a:t>
            </a:r>
            <a:br>
              <a:rPr lang="th-TH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</a:br>
            <a:r>
              <a:rPr lang="en-US" altLang="th-TH" sz="40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(New Professional Training Officer)</a:t>
            </a:r>
            <a:endParaRPr lang="en-US" altLang="th-TH" sz="40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4" y="6140304"/>
            <a:ext cx="10108556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r>
              <a:rPr lang="th-TH" sz="12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Times New Roman" panose="02020603050405020304" pitchFamily="18" charset="0"/>
                <a:cs typeface="DB Helvethaica X Li" panose="02000506090000020004" pitchFamily="2" charset="-34"/>
              </a:rPr>
              <a:t>เจ้าหน้าที่ฝึกอบรมมือใหม่ หรือเจ้าหน้าที่ฝึกอบรมที่ต้องการพัฒนางานฝึกอบรมให้ครบถ้วนทุกกระบวนการ</a:t>
            </a:r>
            <a:endParaRPr lang="en-US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th-TH" altLang="th-TH" sz="11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เจ้าหน้าที่ฝึกอบรมสำหรับมือใหม่</a:t>
            </a:r>
            <a:br>
              <a:rPr lang="th-TH" altLang="th-TH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</a:br>
            <a:r>
              <a:rPr lang="en-US" altLang="th-TH" sz="11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(New Professional Training Officer)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334538" y="2060655"/>
            <a:ext cx="328473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  <a:endParaRPr lang="th-TH" b="1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บทบาทและหน้าที่ของเจ้าหน้าที่ฝึกอบรม (</a:t>
            </a: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Training Officer)</a:t>
            </a:r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tabLst>
                <a:tab pos="363538" algn="l"/>
              </a:tabLst>
              <a:defRPr/>
            </a:pP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2.	</a:t>
            </a: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กระบวนการทั้งหมดในงานฝึกอบรม 	</a:t>
            </a:r>
          </a:p>
          <a:p>
            <a:pPr marL="360363" indent="-360363">
              <a:spcBef>
                <a:spcPct val="0"/>
              </a:spcBef>
              <a:buFont typeface="+mj-lt"/>
              <a:buAutoNum type="arabicPeriod" startAt="3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กระบวนการที่ 1 การหาและวิเคราะห์ความจำเป็นในการฝึกอบรม (</a:t>
            </a: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Training Needs Survey)</a:t>
            </a:r>
          </a:p>
          <a:p>
            <a:pPr marL="360363" indent="-360363">
              <a:spcBef>
                <a:spcPct val="0"/>
              </a:spcBef>
              <a:buFont typeface="+mj-lt"/>
              <a:buAutoNum type="arabicPeriod" startAt="4"/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กระบวนการที่  2 การออกแบบหลักสูตรฝึกอบรม (</a:t>
            </a: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Training Course Design)</a:t>
            </a:r>
          </a:p>
          <a:p>
            <a:pPr marL="360363" indent="-360363">
              <a:spcBef>
                <a:spcPct val="0"/>
              </a:spcBef>
              <a:buFont typeface="+mj-lt"/>
              <a:buAutoNum type="arabicPeriod" startAt="4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กระบวนการที่  3 การกำหนดโครงการฝึกอบรม </a:t>
            </a:r>
          </a:p>
          <a:p>
            <a:pPr marL="360363" indent="-360363">
              <a:spcBef>
                <a:spcPct val="0"/>
              </a:spcBef>
              <a:buFont typeface="+mj-lt"/>
              <a:buAutoNum type="arabicPeriod" startAt="4"/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กระบวนการที่  4 การบริหาร/การดำเนินการฝึกอบรม (</a:t>
            </a: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Training Operation)</a:t>
            </a:r>
          </a:p>
          <a:p>
            <a:pPr marL="360363" indent="-360363">
              <a:spcBef>
                <a:spcPct val="0"/>
              </a:spcBef>
              <a:buFont typeface="+mj-lt"/>
              <a:buAutoNum type="arabicPeriod" startAt="4"/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กระบวนการที่ </a:t>
            </a: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5</a:t>
            </a: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 การประเมินผลและการติดตามผลการฝึกอบรม (</a:t>
            </a: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Training Evaluation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     </a:t>
            </a: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     </a:t>
            </a:r>
            <a:r>
              <a:rPr lang="en-US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&amp; Follow-up)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5E50A-F116-41AA-86A9-0B0556FC07FF}"/>
              </a:ext>
            </a:extLst>
          </p:cNvPr>
          <p:cNvSpPr txBox="1"/>
          <p:nvPr/>
        </p:nvSpPr>
        <p:spPr>
          <a:xfrm>
            <a:off x="4186456" y="1020206"/>
            <a:ext cx="53179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คุณฐิติมา  ตังคเศรษฐกุล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</a:t>
            </a: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วิทยากรและที่ปรึกษาด้านการพัฒนาทรัพยากรมนุษย์</a:t>
            </a:r>
          </a:p>
          <a:p>
            <a:pPr algn="r"/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และการพัฒนาองค์กร </a:t>
            </a: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เชี่ยวชาญพิเศษด้านการพัฒนาและการจัดการฝึกอบรม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9E76E-3014-47DC-A8D1-4C0036F22F1C}"/>
              </a:ext>
            </a:extLst>
          </p:cNvPr>
          <p:cNvSpPr txBox="1"/>
          <p:nvPr/>
        </p:nvSpPr>
        <p:spPr>
          <a:xfrm>
            <a:off x="469784" y="2084019"/>
            <a:ext cx="67130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	งานฝึกอบรมเป็นงานที่มีความสำคัญต่อการพัฒนาบุคลากรขององค์กรให้สามารถนำความรู้ ทักษะ ที่ได้เรียนรู้ไปใช้ในการปฏิบัติงานให้เกิดประสิทธิผลตามที่ตั้งเป้าหมายไว้  ผู้ดำเนินการหรือเจ้าหน้าที่ฝึกอบรมต้องเรียนรู้ในการสร้างหลักสูตรฝึกอบรมให้สอดคล้องกับความต้องการของผู้เรียน และตรงกับวัตถุประสงค์ที่ตั้งไว้ ตลอดจนกระบวนการการฝึกอบรมและเทคนิคต่าง ๆ ในการบริหารและดำเนินการให้ผลลัพธ์ออกมาตอบโจทย์ความต้องการพัฒนาของพนักงาน และพนักงานสามารถนำกลับไปใช้ในการปฏิบัติงานให้เกิดประสิทธิผลได้ตามเป้าหมาย</a:t>
            </a:r>
          </a:p>
          <a:p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r>
              <a:rPr lang="th-TH" sz="16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วัตถุประสงค์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ผู้เข้าฝึกอบรมเข้าใจขอบเขตภาระหน้าที่ของเจ้าหน้าที่ฝึกอบรมและงานฝึกอบรม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ผู้เข้าฝึกอบรมสามารถปฏิบัติงานฝึกอบรมในแต่ละส่วนย่อยได้อย่างมีประสิทธิภาพ</a:t>
            </a:r>
          </a:p>
          <a:p>
            <a:pPr marL="342900" indent="-342900">
              <a:buFont typeface="+mj-lt"/>
              <a:buAutoNum type="arabicPeriod"/>
            </a:pPr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pPr marL="342900" indent="-342900">
              <a:buFont typeface="+mj-lt"/>
              <a:buAutoNum type="arabicPeriod"/>
            </a:pPr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อัตราค่าหลักสูตรบนระบบ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สมาชิก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856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1,070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  <a:endParaRPr lang="en-US" sz="1600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569F9-D41D-489F-B68B-9FB502E22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51"/>
          <a:stretch/>
        </p:blipFill>
        <p:spPr>
          <a:xfrm>
            <a:off x="9112164" y="-258062"/>
            <a:ext cx="1844542" cy="23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32A49F2-09FE-4D4F-B120-16507CA486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72" r="3072"/>
          <a:stretch/>
        </p:blipFill>
        <p:spPr>
          <a:xfrm>
            <a:off x="0" y="0"/>
            <a:ext cx="6426200" cy="6858000"/>
          </a:xfr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3C940EF-A78E-4442-9786-6F5388E1308C}"/>
              </a:ext>
            </a:extLst>
          </p:cNvPr>
          <p:cNvSpPr txBox="1">
            <a:spLocks/>
          </p:cNvSpPr>
          <p:nvPr/>
        </p:nvSpPr>
        <p:spPr>
          <a:xfrm rot="5400000">
            <a:off x="8933159" y="2862147"/>
            <a:ext cx="47156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th-TH" sz="1100" b="1" spc="3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เจ้าหน้าที่ฝึกอบรมสำหรับมือใหม่</a:t>
            </a:r>
            <a:br>
              <a:rPr lang="th-TH" altLang="th-TH" b="1" spc="3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</a:br>
            <a:r>
              <a:rPr lang="en-US" altLang="th-TH" sz="1100" b="1" spc="3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(New Professional Training Officer)</a:t>
            </a:r>
            <a:endParaRPr lang="en-US" spc="30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84556A3-1ADF-4A89-8CD4-C5586A2E54E6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2FCDB5CD-5FF6-46A3-9AA5-0D548ABFD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065" y="4358564"/>
            <a:ext cx="3824654" cy="1485900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chemeClr val="tx1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แพคเกจสุดคุ้ม </a:t>
            </a:r>
            <a:r>
              <a:rPr lang="en-US" sz="2800" b="1" dirty="0">
                <a:solidFill>
                  <a:schemeClr val="tx1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!!!</a:t>
            </a:r>
          </a:p>
          <a:p>
            <a:r>
              <a:rPr lang="th-TH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ได้เรียนทั้งบนระบบ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ALT E-Learning </a:t>
            </a:r>
            <a:r>
              <a:rPr lang="th-TH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และ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 (Virtual Classroom)</a:t>
            </a:r>
          </a:p>
          <a:p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สมาชิก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1,605 </a:t>
            </a:r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1,926 </a:t>
            </a:r>
            <a:r>
              <a:rPr lang="th-TH" dirty="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C747B-667B-4AF1-9AF2-7E7E888CCD88}"/>
              </a:ext>
            </a:extLst>
          </p:cNvPr>
          <p:cNvSpPr txBox="1"/>
          <p:nvPr/>
        </p:nvSpPr>
        <p:spPr>
          <a:xfrm>
            <a:off x="6786178" y="401877"/>
            <a:ext cx="3982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เจ้าหน้าที่ฝึกอบรมสำหรับมือใหม่</a:t>
            </a:r>
            <a:br>
              <a:rPr lang="th-TH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</a:br>
            <a:r>
              <a:rPr lang="th-TH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(</a:t>
            </a:r>
            <a:r>
              <a:rPr lang="en-US" sz="20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New Professional Training Officer)</a:t>
            </a:r>
          </a:p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หลักสูตรบน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สามารถกดซื้อและเรียนได้ตลอด</a:t>
            </a:r>
          </a:p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และ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ให้ท่านเลือกซื้อเพื่อเสริมความรู้ และทักษะ</a:t>
            </a:r>
          </a:p>
          <a:p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</a:t>
            </a:r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:: 27 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เมษายน 256</a:t>
            </a:r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5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(13</a:t>
            </a:r>
            <a:r>
              <a:rPr lang="en-US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:00-17:00 </a:t>
            </a:r>
            <a:r>
              <a:rPr lang="th-TH" sz="2000" dirty="0"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น.)</a:t>
            </a:r>
            <a:endParaRPr lang="en-US" sz="2000" dirty="0"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A8077B45-8127-46E8-8C9F-ED27D48B8840}"/>
              </a:ext>
            </a:extLst>
          </p:cNvPr>
          <p:cNvSpPr txBox="1">
            <a:spLocks/>
          </p:cNvSpPr>
          <p:nvPr/>
        </p:nvSpPr>
        <p:spPr>
          <a:xfrm>
            <a:off x="6865308" y="3446617"/>
            <a:ext cx="3824654" cy="8595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อัตราค่าสัมนาของ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Workshop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ในตารางสำหรับท่านที่ผ่านการเรียนในระบบ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E-learning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มาแล้วเท่านั้น แต่สำหรับ ลูกค้าทั่วไปที่สนใจ </a:t>
            </a:r>
          </a:p>
          <a:p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(สมาชิก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1,284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1,605 </a:t>
            </a:r>
            <a:r>
              <a:rPr lang="th-TH" sz="14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5F5B60-6234-4854-8C70-F331EE46D7AD}"/>
              </a:ext>
            </a:extLst>
          </p:cNvPr>
          <p:cNvSpPr txBox="1"/>
          <p:nvPr/>
        </p:nvSpPr>
        <p:spPr>
          <a:xfrm>
            <a:off x="6786178" y="1897906"/>
            <a:ext cx="1461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อัตราค่าสัมมนา</a:t>
            </a:r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3A8442D-2CA8-4F66-9E6E-197151AA1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07890"/>
              </p:ext>
            </p:extLst>
          </p:nvPr>
        </p:nvGraphicFramePr>
        <p:xfrm>
          <a:off x="6937789" y="2246050"/>
          <a:ext cx="3665734" cy="1200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4585">
                  <a:extLst>
                    <a:ext uri="{9D8B030D-6E8A-4147-A177-3AD203B41FA5}">
                      <a16:colId xmlns:a16="http://schemas.microsoft.com/office/drawing/2014/main" val="2807989184"/>
                    </a:ext>
                  </a:extLst>
                </a:gridCol>
                <a:gridCol w="1053624">
                  <a:extLst>
                    <a:ext uri="{9D8B030D-6E8A-4147-A177-3AD203B41FA5}">
                      <a16:colId xmlns:a16="http://schemas.microsoft.com/office/drawing/2014/main" val="1547917265"/>
                    </a:ext>
                  </a:extLst>
                </a:gridCol>
                <a:gridCol w="1097525">
                  <a:extLst>
                    <a:ext uri="{9D8B030D-6E8A-4147-A177-3AD203B41FA5}">
                      <a16:colId xmlns:a16="http://schemas.microsoft.com/office/drawing/2014/main" val="3027095590"/>
                    </a:ext>
                  </a:extLst>
                </a:gridCol>
              </a:tblGrid>
              <a:tr h="203363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สมาชิก</a:t>
                      </a:r>
                      <a:endParaRPr lang="th-TH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ผู้สนใจทั่วไป</a:t>
                      </a:r>
                      <a:endParaRPr lang="th-TH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1351141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On PMAT ALT E-Learning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856</a:t>
                      </a:r>
                      <a:endParaRPr lang="en-US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1,070</a:t>
                      </a:r>
                      <a:endParaRPr lang="en-US" sz="1400" b="0" i="0" u="none" strike="noStrike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0972943"/>
                  </a:ext>
                </a:extLst>
              </a:tr>
              <a:tr h="5863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Workshop</a:t>
                      </a:r>
                      <a:b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</a:br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(Virtual Classroom)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accent6"/>
                          </a:solidFill>
                          <a:effectLst/>
                          <a:latin typeface="DB Helvethaica X Med" panose="02000506090000020004" pitchFamily="2" charset="-34"/>
                          <a:cs typeface="DB Helvethaica X Med" panose="02000506090000020004" pitchFamily="2" charset="-34"/>
                        </a:rPr>
                        <a:t>1,070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effectLst/>
                        <a:latin typeface="DB Helvethaica X Med" panose="02000506090000020004" pitchFamily="2" charset="-34"/>
                        <a:cs typeface="DB Helvethaica X Med" panose="02000506090000020004" pitchFamily="2" charset="-34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695745"/>
                  </a:ext>
                </a:extLst>
              </a:tr>
            </a:tbl>
          </a:graphicData>
        </a:graphic>
      </p:graphicFrame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BC074E8-5242-4BCE-B727-49646586E874}"/>
              </a:ext>
            </a:extLst>
          </p:cNvPr>
          <p:cNvSpPr txBox="1">
            <a:spLocks/>
          </p:cNvSpPr>
          <p:nvPr/>
        </p:nvSpPr>
        <p:spPr>
          <a:xfrm>
            <a:off x="6858000" y="6129409"/>
            <a:ext cx="3762930" cy="3009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สอบถามละเอียดเพิ่มเติมที่ </a:t>
            </a:r>
            <a:r>
              <a:rPr lang="en-US" sz="14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061-8214441</a:t>
            </a:r>
          </a:p>
        </p:txBody>
      </p:sp>
    </p:spTree>
    <p:extLst>
      <p:ext uri="{BB962C8B-B14F-4D97-AF65-F5344CB8AC3E}">
        <p14:creationId xmlns:p14="http://schemas.microsoft.com/office/powerpoint/2010/main" val="635097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08" y="481379"/>
            <a:ext cx="9527275" cy="1148099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40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การประเมินผลและการติดตามผลการฝึกอบรม</a:t>
            </a:r>
            <a:br>
              <a:rPr lang="en-US" altLang="th-TH" sz="40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</a:br>
            <a:r>
              <a:rPr lang="th-TH" altLang="th-TH" sz="40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ให้ตอบโจทย์ผลลัพธ์การฝึกอบรม</a:t>
            </a:r>
            <a:br>
              <a:rPr lang="en-US" altLang="th-TH" sz="40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</a:br>
            <a:r>
              <a:rPr lang="th-TH" altLang="th-TH" sz="27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(</a:t>
            </a:r>
            <a:r>
              <a:rPr lang="en-US" altLang="th-TH" sz="27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Training Evaluation and Follow-up)</a:t>
            </a:r>
            <a:endParaRPr lang="en-US" altLang="th-TH" sz="40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4" y="6140304"/>
            <a:ext cx="10108556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2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Times New Roman" panose="02020603050405020304" pitchFamily="18" charset="0"/>
                <a:cs typeface="DB Helvethaica X Li" panose="02000506090000020004" pitchFamily="2" charset="-34"/>
              </a:rPr>
              <a:t>เจ้าหน้าที่ในฝ่าย </a:t>
            </a:r>
            <a:r>
              <a:rPr lang="en-US" sz="12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Times New Roman" panose="02020603050405020304" pitchFamily="18" charset="0"/>
                <a:cs typeface="DB Helvethaica X Li" panose="02000506090000020004" pitchFamily="2" charset="-34"/>
              </a:rPr>
              <a:t>HR </a:t>
            </a:r>
            <a:r>
              <a:rPr lang="th-TH" sz="12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Times New Roman" panose="02020603050405020304" pitchFamily="18" charset="0"/>
                <a:cs typeface="DB Helvethaica X Li" panose="02000506090000020004" pitchFamily="2" charset="-34"/>
              </a:rPr>
              <a:t>ทุกระดับ ที่รับผิดชอบด้านการฝึกอบรม หรือผู้ที่มีความสนใจในการนำความรู้ไปปรับใช้</a:t>
            </a:r>
            <a:endParaRPr lang="en-US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586829" y="3002946"/>
            <a:ext cx="5408258" cy="365125"/>
          </a:xfrm>
        </p:spPr>
        <p:txBody>
          <a:bodyPr/>
          <a:lstStyle/>
          <a:p>
            <a:r>
              <a:rPr lang="th-TH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การประเมินผลและการติดตามผลการฝึกอบรม ให้ตอบโจทย์ผลลัพธ์การฝึกอบรม (</a:t>
            </a:r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Training Evaluation and Follow-up)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334538" y="2060655"/>
            <a:ext cx="328473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  <a:endParaRPr lang="th-TH" b="1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ความหมายและความแตกต่างของการประเมินผลและการติดตามผลการฝึกอบรม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การประเมินผลการฝึกอบรม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rabicParenR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วิธีการออกแบบแบบการประเมินผลการฝึกอบรม (การประเมินความพึงพอใจ)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rabicParenR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การวัดผลการประเมินผลการฝึกอบรม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การติดตามผลการฝึกอบรม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rabicParenR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การเขียนโครงการฝึกอบรมให้มีความเกี่ยวข้องกับการติดตามผลการฝึกอบรม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rabicParenR"/>
              <a:tabLst>
                <a:tab pos="363538" algn="l"/>
              </a:tabLst>
              <a:defRPr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ขั้นตอนในการติดตามผลการฝึกอบรม</a:t>
            </a:r>
          </a:p>
          <a:p>
            <a:pPr lvl="1">
              <a:spcBef>
                <a:spcPct val="0"/>
              </a:spcBef>
              <a:tabLst>
                <a:tab pos="363538" algn="l"/>
              </a:tabLst>
              <a:defRPr/>
            </a:pPr>
            <a:endParaRPr lang="th-TH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5E50A-F116-41AA-86A9-0B0556FC07FF}"/>
              </a:ext>
            </a:extLst>
          </p:cNvPr>
          <p:cNvSpPr txBox="1"/>
          <p:nvPr/>
        </p:nvSpPr>
        <p:spPr>
          <a:xfrm>
            <a:off x="4186456" y="1020206"/>
            <a:ext cx="53179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คุณฐิติมา  ตังคเศรษฐกุล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</a:t>
            </a: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วิทยากรและที่ปรึกษาด้านการพัฒนาทรัพยากรมนุษย์</a:t>
            </a:r>
          </a:p>
          <a:p>
            <a:pPr algn="r"/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และการพัฒนาองค์กร </a:t>
            </a: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เชี่ยวชาญพิเศษด้านการพัฒนาและการจัดการฝึกอบรม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9E76E-3014-47DC-A8D1-4C0036F22F1C}"/>
              </a:ext>
            </a:extLst>
          </p:cNvPr>
          <p:cNvSpPr txBox="1"/>
          <p:nvPr/>
        </p:nvSpPr>
        <p:spPr>
          <a:xfrm>
            <a:off x="603308" y="2168305"/>
            <a:ext cx="631760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	บ่อยครั้งที่ผู้บริหารมักจะมีคำถามว่า จัดฝึกอบรมแล้วคุ้มกับเงินที่บริษัทจ่ายไปหรือไม่ ผู้เข้าฝึกอบรมสามารถนำไปใช้จริงในการปฏิบัติงานได้จริงหรือ มีหลักฐานหรือเครื่องมืออะไรมาเป็นตัวพิสูจน์ ซึ่งมักก่อให้ฝ่ายฝึกอบรมเกิดความกังวลใจอยู่เสมอเมื่อจะจัดฝึกอบรม เพราะเป็นคำถามที่ง่าย แต่การพิสูจน์ให้เห็นนั้นมิได้ง่ายดังคำถาม เนื่องจากต้องมีกระบวนการในการพิสูจน์ให้เห็นผล </a:t>
            </a:r>
          </a:p>
          <a:p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	</a:t>
            </a:r>
            <a:r>
              <a:rPr lang="th-TH" sz="1600" dirty="0">
                <a:solidFill>
                  <a:schemeClr val="accent6"/>
                </a:solidFill>
                <a:effectLst/>
                <a:latin typeface="DB Helvethaica X Li" panose="02000506090000020004" pitchFamily="2" charset="-34"/>
                <a:ea typeface="Calibri" panose="020F0502020204030204" pitchFamily="34" charset="0"/>
                <a:cs typeface="DB Helvethaica X Li" panose="02000506090000020004" pitchFamily="2" charset="-34"/>
              </a:rPr>
              <a:t>ดังนั้นการประเมินผลและการติดตามผลการฝึกอบรมจึงเป็นเครื่องมือหนึ่งที่สามารถพิสูจน์ได้ว่า ผู้เข้าอบรมได้รับความรู้ตามวัตถุประสงค์ของการฝึกอบรม และนำไปใช้ปฏิบัติจริงหรือไม่ หากจะพูดในแง่การใช้จ่ายเงินไป ก็สามารถตอบได้อย่างมั่นใจว่าคุ้มค่าหรือไม่ เพราะมีหลักฐานที่ช่วยพิสูจน์ได้ว่าผู้เข้าฝึกอบรมนำไปใช้ประโยชน์และก่อเกิดผลให้กับองค์กรได้หรือไม่</a:t>
            </a:r>
          </a:p>
          <a:p>
            <a:endParaRPr lang="th-TH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  <a:p>
            <a:r>
              <a:rPr lang="th-TH" sz="1600" b="1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วัตถุประสงค์ </a:t>
            </a:r>
          </a:p>
          <a:p>
            <a:pPr marL="342900" indent="-342900">
              <a:buAutoNum type="arabicPeriod"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ผู้เข้ารับการฝึกอบรมสามารถวางแผนการประเมินผลและการติดตามผลการฝึกอบรมให้สอดคล้องหลักสูตรฝึกอบรม และเป้าหมายการฝึกอบรมของแต่ละหลักสูตร </a:t>
            </a:r>
          </a:p>
          <a:p>
            <a:pPr marL="342900" indent="-342900">
              <a:buAutoNum type="arabicPeriod"/>
            </a:pPr>
            <a:r>
              <a:rPr lang="th-TH" sz="1600" dirty="0">
                <a:solidFill>
                  <a:schemeClr val="accent6"/>
                </a:solidFill>
                <a:latin typeface="DB Helvethaica X Li" panose="02000506090000020004" pitchFamily="2" charset="-34"/>
                <a:cs typeface="DB Helvethaica X Li" panose="02000506090000020004" pitchFamily="2" charset="-34"/>
              </a:rPr>
              <a:t>ผู้เข้ารับการฝึกอบรมสามารถเลือกเครื่องมือและออกแบบแบบประเมินผลและการติดตามฝึกอบรมให้เหมาะสมกับวัตถุประสงค์ของหลักสูตร</a:t>
            </a:r>
            <a:endParaRPr lang="en-US" sz="1600" dirty="0">
              <a:solidFill>
                <a:schemeClr val="accent6"/>
              </a:solidFill>
              <a:latin typeface="DB Helvethaica X Li" panose="02000506090000020004" pitchFamily="2" charset="-34"/>
              <a:cs typeface="DB Helvethaica X Li" panose="02000506090000020004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E9997A-AF79-4F71-BDA7-28B6E86BE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51"/>
          <a:stretch/>
        </p:blipFill>
        <p:spPr>
          <a:xfrm>
            <a:off x="9112164" y="-258062"/>
            <a:ext cx="1844542" cy="23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7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7"/>
            <a:ext cx="9527275" cy="560870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for Business Partner</a:t>
            </a:r>
            <a:endParaRPr lang="en-US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D71D39A-86CC-4E14-B5A5-97BA2DBCC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7708" y="-97644"/>
            <a:ext cx="1728648" cy="230486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r>
              <a:rPr lang="th-TH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Data Analysis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for Business Partner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Why people analytics is matter?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data detective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Business behavior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Human network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Overview of data analytics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What is data analytics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What is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in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Business understanding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Dara understanding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Data 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Evaluation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Deployment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3F444-B28F-4FEF-BF3D-38DAC20ED9C7}"/>
              </a:ext>
            </a:extLst>
          </p:cNvPr>
          <p:cNvSpPr txBox="1"/>
          <p:nvPr/>
        </p:nvSpPr>
        <p:spPr>
          <a:xfrm>
            <a:off x="3385046" y="1250052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คุณสุขวัฒน์ เพ็ญโภไค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br>
              <a:rPr lang="en-US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(CEO &amp; Founder Matching Enterprises Ltd.)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4D4EF-ECC0-4047-AE79-8E468507C05C}"/>
              </a:ext>
            </a:extLst>
          </p:cNvPr>
          <p:cNvSpPr txBox="1"/>
          <p:nvPr/>
        </p:nvSpPr>
        <p:spPr>
          <a:xfrm>
            <a:off x="379177" y="1967892"/>
            <a:ext cx="687375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คำอธิบายหลักสูตร</a:t>
            </a:r>
          </a:p>
          <a:p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for Business Partner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เป็นการปูพื้นฐานความรู้ความเข้าใจเกี่ยว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Data analytics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การเลือกใช้ข้อมูล,  เครื่องมือ, โมเดลและเทคนิคการวิเคราะห์แบบไหนที่เหมาะสมและตอบโจทย์ธุรกิจ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Program Highlights;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การนำ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Data Analytics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มาประยุกต์ใช้กับงาน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ความหมายและความแตกต่างระหว่าง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Data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และ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Information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รวมถึง ประเภท ขอบเขตของการวิเคราะห์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Data Analytics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วิธีการทำงานของแต่ละโมเดล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Concept Model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และการนำมาปรับใช้ให้เหมาะสมกับงาน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ทำความเข้าใจและลงลึก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6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ขั้นตอนของ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CRISP-DM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Framework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กระบวนการวิเคราะห์ข้อมูลแบบ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Machine Learning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และ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OLAP Operation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5 เทคนิคการนำเสนอข้อมูล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Data Analytic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ต่อผู้บริหาร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 </a:t>
            </a:r>
            <a:endParaRPr lang="th-TH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ผู้เรียนควรมีความรู้ด้านการใช้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Excel; Statistical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หรือ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Insert Function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เบื้องต้น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algn="ctr"/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อัตราค่าหลักสูตรบนระบบ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สมาชิก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856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1,070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  <a:endParaRPr lang="en-US" sz="1600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522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7"/>
            <a:ext cx="9527275" cy="611204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Fundamental</a:t>
            </a:r>
            <a:endParaRPr lang="en-US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7DE193A-CFF9-4185-AC95-CF69C4793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109" l="3935" r="97012">
                        <a14:foregroundMark x1="54945" y1="54025" x2="93140" y2="63175"/>
                        <a14:foregroundMark x1="93140" y1="63175" x2="93140" y2="63175"/>
                        <a14:foregroundMark x1="30261" y1="53802" x2="28252" y2="55724"/>
                        <a14:foregroundMark x1="4209" y1="78733" x2="6383" y2="94122"/>
                        <a14:foregroundMark x1="7675" y1="95127" x2="42319" y2="99721"/>
                        <a14:foregroundMark x1="42319" y1="99721" x2="97538" y2="98900"/>
                        <a14:foregroundMark x1="97274" y1="94328" x2="94907" y2="53370"/>
                        <a14:foregroundMark x1="95107" y1="53384" x2="51726" y2="50237"/>
                        <a14:foregroundMark x1="51726" y1="50237" x2="30598" y2="53148"/>
                        <a14:foregroundMark x1="30598" y1="53148" x2="29502" y2="54022"/>
                        <a14:foregroundMark x1="20746" y1="64991" x2="11385" y2="77201"/>
                        <a14:foregroundMark x1="11385" y1="77201" x2="44297" y2="88217"/>
                        <a14:foregroundMark x1="44297" y1="88217" x2="86742" y2="77159"/>
                        <a14:foregroundMark x1="86742" y1="77159" x2="83586" y2="62047"/>
                        <a14:foregroundMark x1="83586" y1="62047" x2="54040" y2="53064"/>
                        <a14:foregroundMark x1="54040" y1="53064" x2="30027" y2="53306"/>
                        <a14:foregroundMark x1="30055" y1="53268" x2="34554" y2="53148"/>
                        <a14:foregroundMark x1="57260" y1="53593" x2="48569" y2="74638"/>
                        <a14:foregroundMark x1="48569" y1="74638" x2="68771" y2="74540"/>
                        <a14:foregroundMark x1="68771" y1="74540" x2="48695" y2="70279"/>
                        <a14:foregroundMark x1="48695" y1="70279" x2="30535" y2="73677"/>
                        <a14:foregroundMark x1="30535" y1="73677" x2="26641" y2="66657"/>
                        <a14:foregroundMark x1="74032" y1="75808" x2="86869" y2="87577"/>
                        <a14:foregroundMark x1="86869" y1="87577" x2="86869" y2="87577"/>
                        <a14:foregroundMark x1="8228" y1="76240" x2="32576" y2="85613"/>
                        <a14:foregroundMark x1="72727" y1="80822" x2="71086" y2="86045"/>
                        <a14:foregroundMark x1="76347" y1="78858" x2="64836" y2="96058"/>
                        <a14:foregroundMark x1="64836" y1="96058" x2="64836" y2="96058"/>
                        <a14:foregroundMark x1="6566" y1="77117" x2="8081" y2="92103"/>
                        <a14:foregroundMark x1="8081" y1="92103" x2="38110" y2="95543"/>
                        <a14:foregroundMark x1="38110" y1="95543" x2="89962" y2="88357"/>
                        <a14:foregroundMark x1="89962" y1="88357" x2="97285" y2="60292"/>
                        <a14:foregroundMark x1="97285" y1="60292" x2="97285" y2="90181"/>
                        <a14:foregroundMark x1="97285" y1="90181" x2="76747" y2="87131"/>
                        <a14:foregroundMark x1="76747" y1="87131" x2="60290" y2="95585"/>
                        <a14:foregroundMark x1="60290" y1="95585" x2="41056" y2="96462"/>
                        <a14:foregroundMark x1="41056" y1="96462" x2="23822" y2="85265"/>
                        <a14:foregroundMark x1="23822" y1="85265" x2="4398" y2="83384"/>
                        <a14:foregroundMark x1="4398" y1="83384" x2="12163" y2="98245"/>
                        <a14:foregroundMark x1="12163" y1="98245" x2="81944" y2="94318"/>
                        <a14:foregroundMark x1="81944" y1="94318" x2="63510" y2="96058"/>
                        <a14:foregroundMark x1="95097" y1="54903" x2="98464" y2="86170"/>
                        <a14:foregroundMark x1="98464" y1="86170" x2="92340" y2="98635"/>
                        <a14:foregroundMark x1="92340" y1="98635" x2="98338" y2="64791"/>
                        <a14:foregroundMark x1="98338" y1="64791" x2="96486" y2="77813"/>
                        <a14:foregroundMark x1="96486" y1="77813" x2="97348" y2="58774"/>
                        <a14:foregroundMark x1="97348" y1="58774" x2="92529" y2="96407"/>
                        <a14:foregroundMark x1="92529" y1="96407" x2="94655" y2="73928"/>
                        <a14:foregroundMark x1="94655" y1="73928" x2="88531" y2="99109"/>
                        <a14:foregroundMark x1="96759" y1="56198" x2="97012" y2="89136"/>
                        <a14:foregroundMark x1="97012" y1="89136" x2="95097" y2="92799"/>
                        <a14:foregroundMark x1="5261" y1="77549" x2="7555" y2="93886"/>
                        <a14:foregroundMark x1="7555" y1="93886" x2="7555" y2="93886"/>
                        <a14:foregroundMark x1="5261" y1="77981" x2="6956" y2="94637"/>
                        <a14:foregroundMark x1="4609" y1="78858" x2="3935" y2="85167"/>
                        <a14:backgroundMark x1="30598" y1="51852" x2="21970" y2="63607"/>
                        <a14:backgroundMark x1="21970" y1="63607" x2="6376" y2="75501"/>
                        <a14:backgroundMark x1="6376" y1="75501" x2="24011" y2="59248"/>
                        <a14:backgroundMark x1="6902" y1="94540" x2="5913" y2="93008"/>
                        <a14:backgroundMark x1="99390" y1="90613" x2="99390" y2="90613"/>
                        <a14:backgroundMark x1="98064" y1="92145" x2="99053" y2="90836"/>
                        <a14:backgroundMark x1="98716" y1="92799" x2="97075" y2="95418"/>
                        <a14:backgroundMark x1="97748" y1="93886" x2="97748" y2="93886"/>
                        <a14:backgroundMark x1="28956" y1="52284" x2="29609" y2="52507"/>
                        <a14:backgroundMark x1="24348" y1="58816" x2="19087" y2="64916"/>
                        <a14:backgroundMark x1="11174" y1="72326" x2="3283" y2="77981"/>
                        <a14:backgroundMark x1="28956" y1="52939" x2="27967" y2="53593"/>
                        <a14:backgroundMark x1="9196" y1="74276" x2="4924" y2="77772"/>
                        <a14:backgroundMark x1="14478" y1="69276" x2="27315" y2="56852"/>
                        <a14:backgroundMark x1="4924" y1="93663" x2="7555" y2="95195"/>
                        <a14:backgroundMark x1="13805" y1="69485" x2="24684" y2="58942"/>
                        <a14:backgroundMark x1="24684" y1="58942" x2="13805" y2="68830"/>
                        <a14:backgroundMark x1="97748" y1="93663" x2="99053" y2="99763"/>
                        <a14:backgroundMark x1="95097" y1="53370" x2="93792" y2="52716"/>
                        <a14:backgroundMark x1="97748" y1="93454" x2="98064" y2="99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9200" y="-58722"/>
            <a:ext cx="1339893" cy="202450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sz="1600" b="1" i="0" spc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r>
              <a:rPr lang="th-TH" sz="1600" b="1" i="0" spc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Data Analytics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Fundamental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What’s People Analytics?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Why is People Analytics Important?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Components of People Analytics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How to People Analytics? The Six-Step Framework in Action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Connecting the Dots with a Compelling Data-Driven Story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D947D-5D09-4378-A699-2AE778C0F188}"/>
              </a:ext>
            </a:extLst>
          </p:cNvPr>
          <p:cNvSpPr txBox="1"/>
          <p:nvPr/>
        </p:nvSpPr>
        <p:spPr>
          <a:xfrm>
            <a:off x="1909373" y="1073227"/>
            <a:ext cx="75282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ดร.ทัศนาภรณ์ สัตย์เพริศพราย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br>
              <a:rPr lang="en-US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(VP, 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ผู้จัดการวิเคราะห์ข้อมูลเชิงกลยุทธ์ สายงาน 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Strategy and Organization Development Chief People Office</a:t>
            </a:r>
          </a:p>
          <a:p>
            <a:pPr algn="r"/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ธนาคารไทยพาณิชย์ จำกัด (มหาชน)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C90611-663D-4579-9005-35A191BA80D6}"/>
              </a:ext>
            </a:extLst>
          </p:cNvPr>
          <p:cNvSpPr txBox="1"/>
          <p:nvPr/>
        </p:nvSpPr>
        <p:spPr>
          <a:xfrm>
            <a:off x="372209" y="1911951"/>
            <a:ext cx="68737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คำอธิบายหลักสูตร</a:t>
            </a:r>
            <a:endParaRPr lang="en-US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การวิเคราะห์ข้อมูลด้านการบริหารจัดการทรัพยากรมนุษย์อย่างเป็นระบบ ทั้งวิธีการเชิงปริมาณและการกลั่นกรองข้อมูลในเชิงลึก เพื่อประกอบการตัดสินใจของผู้บริหารและทำความเข้าใจความต้องการของคนในองค์กร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Program Highlights;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การวิเคราะห์ด้านการบริหารจัดการทรัพยากรมนุษย์คืออะไร เหตุใดการวิเคราะห์ด้านการบริหารจัดการทรัพยากรมนุษย์จึงมีความสำคัญ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องค์ประกอบสำคัญและวิธีการวิเคราะห์ด้านการบริหารจัดการทรัพยากรมนุษย์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กรอบการวิเคราะห์ 6 ขั้นตอน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(From Problems to Decisions)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ในการดำเนินการเชื่อมโยงกับจุดต่างๆ 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3 ขั้นตอนสำคัญในการสร้างแบบจำลองเชิงวิเคราะห์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การนำเสนอข้อมูล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ให้น่าสนใจ และตอบโจทย์ปัญหาที่เกิดขึ้นให้กับผู้บริหาร โดยการสื่อสารแบบเล่าเรื่องมีที่มาที่ไป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Storytelling)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ใช้การเปรียบเทียบเชื่อมโยงข้อมูล เพื่อให้น่าสนใจและผู้ฟัง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Connect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-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the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-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Dots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 </a:t>
            </a:r>
            <a:endParaRPr lang="th-TH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ผู้เรียนไม่จำเป็นต้องมีพื้นฐานอะไรมาก่อน</a:t>
            </a:r>
          </a:p>
          <a:p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algn="ctr"/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อัตราค่าหลักสูตรบนระบบ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สมาชิก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856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1,070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  <a:endParaRPr lang="en-US" sz="1600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957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6"/>
            <a:ext cx="9527275" cy="590023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The Practical Guide to HR Analytic</a:t>
            </a:r>
            <a:endParaRPr lang="en-US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8BF034-13F2-4504-B911-E316E88B6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52873" y="0"/>
            <a:ext cx="1372197" cy="19954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spc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Data Analytics</a:t>
            </a:r>
          </a:p>
          <a:p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The Practical Guide to HR Analytic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Dashboard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What is people (Talent) analytics?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What is people analytics dashboard?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Workforce analytics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Thinking about workforce analytics?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Recruitment analytics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Thinking about recruitment analytics?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Engagement analytics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Thinking about Engagement analytics?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lvl="1"/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0D89AC-15E6-4BBE-A4A1-9BD113BDD37E}"/>
              </a:ext>
            </a:extLst>
          </p:cNvPr>
          <p:cNvSpPr txBox="1"/>
          <p:nvPr/>
        </p:nvSpPr>
        <p:spPr>
          <a:xfrm>
            <a:off x="3456844" y="1236620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คุณวันเฉลิม  สิริพันธุ์</a:t>
            </a:r>
            <a:br>
              <a:rPr lang="en-US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(Managing Partner, Pragma and Will Group Partner and Co-founder, Garage Analytics Thailand)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CDD20-F324-4D4C-80B5-21CFF52B6506}"/>
              </a:ext>
            </a:extLst>
          </p:cNvPr>
          <p:cNvSpPr txBox="1"/>
          <p:nvPr/>
        </p:nvSpPr>
        <p:spPr>
          <a:xfrm>
            <a:off x="372209" y="1911951"/>
            <a:ext cx="68737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คำอธิบายหลักสูตร</a:t>
            </a:r>
            <a:endParaRPr lang="en-US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แนวทางการนำข้อมูลมาวิเคราะห์เพื่อใช้ประโยชน์ในเรื่องการบริหารคนและองค์กรอย่างแท้จริง และใช้อย่างไรเพื่อหาภาพอนาคตและหาทิศทางการบริหารคนและองค์กรทีชัดเจน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Program Highlights;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การนำ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Dashboard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ที่มีมา ใช้ประโยชน์อย่างไร ในมุมของ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และองค์กร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การตั้งสมมติฐานในกระบวนการทำ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และองค์ประกอบ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People Analytics Dashboard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การนำข้อมูลที่วิเคราะห์ได้มานำเสนออย่างน่าเชื่อถือและทำให้เกิดผลในเชิงปฏิบัติ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แนวทางในการวิเคราะห์องค์ประกอบและการใช้ประโยชน์ของ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Workforce Analytics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การใช้ข้อมูลก่อนและหลังการสรรหา เพื่อเพิ่มความสามารถของพนักงานและปรับปรุงกระบวนการทำงานด้าน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Recruitment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ทำความเข้าใจเกี่ยวกับปัจจัยที่ช่วยผลักดันและสร้างความผูกพันของพนักงานกับองค์กร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 </a:t>
            </a:r>
            <a:endParaRPr lang="th-TH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ผู้เรียนไม่จำเป็นต้องมีพื้นฐานอะไรมาก่อน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endParaRPr lang="th-TH" sz="1600" b="1" spc="3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algn="ctr"/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อัตราค่าหลักสูตรบนระบบ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PMAT ALT E-Learning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 สมาชิก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856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/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ผู้สนใจทั่วไป </a:t>
            </a:r>
            <a:r>
              <a:rPr lang="en-US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1,070 </a:t>
            </a:r>
            <a:r>
              <a:rPr lang="th-TH" sz="1600" dirty="0">
                <a:solidFill>
                  <a:schemeClr val="accent6"/>
                </a:solidFill>
                <a:latin typeface="DB Helvethaica X Med" panose="02000506090000020004" pitchFamily="2" charset="-34"/>
                <a:cs typeface="DB Helvethaica X Med" panose="02000506090000020004" pitchFamily="2" charset="-34"/>
              </a:rPr>
              <a:t>บาท</a:t>
            </a:r>
            <a:endParaRPr lang="en-US" sz="1600" dirty="0">
              <a:solidFill>
                <a:schemeClr val="accent6"/>
              </a:solidFill>
              <a:latin typeface="DB Helvethaica X Med" panose="02000506090000020004" pitchFamily="2" charset="-34"/>
              <a:cs typeface="DB Helvethaica X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761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7"/>
            <a:ext cx="9527275" cy="1005486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Adaptive Learning Design </a:t>
            </a:r>
            <a:b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by Blended Learning</a:t>
            </a:r>
            <a:endParaRPr lang="en-US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53EA3D-65B5-482F-B702-DB137E56F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6" b="98352" l="9662" r="89614">
                        <a14:foregroundMark x1="20773" y1="89835" x2="82609" y2="91758"/>
                        <a14:foregroundMark x1="82609" y1="91758" x2="35507" y2="95330"/>
                        <a14:foregroundMark x1="35507" y1="95330" x2="76570" y2="93956"/>
                        <a14:foregroundMark x1="76570" y1="93956" x2="53865" y2="95055"/>
                        <a14:foregroundMark x1="53865" y1="95055" x2="80435" y2="90385"/>
                        <a14:foregroundMark x1="80435" y1="90385" x2="21981" y2="96154"/>
                        <a14:foregroundMark x1="21981" y1="96154" x2="42754" y2="98901"/>
                        <a14:foregroundMark x1="36715" y1="9066" x2="39130" y2="9066"/>
                        <a14:foregroundMark x1="39130" y1="8516" x2="53623" y2="8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0823" y="0"/>
            <a:ext cx="2241234" cy="197055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Adaptive Learning Design by Blended Learning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Evolution of L&amp;D in the organization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Why L&amp;D evolved overtime?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What is adaptive learning and blend learning?</a:t>
            </a:r>
            <a:endParaRPr lang="en-US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Benefits and challenges of blended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Effects toward the organization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Implement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How to design blended learning 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 design Canvas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10B43-8C82-404A-B3B5-09C6CD9C1C03}"/>
              </a:ext>
            </a:extLst>
          </p:cNvPr>
          <p:cNvSpPr txBox="1"/>
          <p:nvPr/>
        </p:nvSpPr>
        <p:spPr>
          <a:xfrm>
            <a:off x="3048699" y="1081089"/>
            <a:ext cx="60946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 คุณธัมม์ทวิน คู่เรืองตระกูล 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ผู้อำนวยการฝ่าย 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Strategic People Solutions 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ผู้อำนวยการฝ่าย 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World Business Strategy </a:t>
            </a:r>
            <a:endParaRPr lang="th-TH" sz="1600" b="0" i="0" dirty="0">
              <a:solidFill>
                <a:schemeClr val="accent6"/>
              </a:solidFill>
              <a:effectLst/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algn="r"/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ธนาคารกสิกรไทย จำกัด (มหาชน)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DCCFF2-5886-435F-8C98-7645E3146D48}"/>
              </a:ext>
            </a:extLst>
          </p:cNvPr>
          <p:cNvSpPr txBox="1"/>
          <p:nvPr/>
        </p:nvSpPr>
        <p:spPr>
          <a:xfrm>
            <a:off x="2263805" y="6096477"/>
            <a:ext cx="850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Adaptive Learning Design by Blended Learning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3C8714-3049-45E2-82E0-DCC393185B43}"/>
              </a:ext>
            </a:extLst>
          </p:cNvPr>
          <p:cNvSpPr txBox="1"/>
          <p:nvPr/>
        </p:nvSpPr>
        <p:spPr>
          <a:xfrm>
            <a:off x="469783" y="5474752"/>
            <a:ext cx="3176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578BB3-5C3E-4357-BFAE-CE0E91177419}"/>
              </a:ext>
            </a:extLst>
          </p:cNvPr>
          <p:cNvSpPr txBox="1"/>
          <p:nvPr/>
        </p:nvSpPr>
        <p:spPr>
          <a:xfrm>
            <a:off x="447425" y="5675944"/>
            <a:ext cx="507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ผู้เรียนไม่จำเป็นต้องมีพื้นฐานอะไรมาก่อน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03A63D-9E06-480A-B5D4-546E0DAAE209}"/>
              </a:ext>
            </a:extLst>
          </p:cNvPr>
          <p:cNvSpPr txBox="1"/>
          <p:nvPr/>
        </p:nvSpPr>
        <p:spPr>
          <a:xfrm>
            <a:off x="345576" y="1958900"/>
            <a:ext cx="6873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คำอธิบายหลักสูตร</a:t>
            </a:r>
            <a:endParaRPr lang="en-US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พัฒนาการและนวัตกรรมต่างๆ ที่นำมาใช้ในการพัฒนาบุคลากรและองค์กร มีความสำคัญอย่างไรต่อการดำเนินการ  เพื่อให้บุคลากรมีทักษะที่พร้อมจะรับมือกับการเปลี่ยนแปลงที่จะเกิดขึ้นและตอบโจทย์ธุรกิจ สามารถอยู่รอดได้ในยุคใหม่</a:t>
            </a:r>
          </a:p>
          <a:p>
            <a:endParaRPr lang="th-TH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Program Highlights;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ความหมาย ความแตกต่างระหว่าง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Blended learning 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และ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Adaption learning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 </a:t>
            </a:r>
            <a:endParaRPr lang="en-US" sz="1600" dirty="0">
              <a:solidFill>
                <a:schemeClr val="accent6"/>
              </a:solidFill>
              <a:cs typeface="DB Helvethaica X Li Cond" panose="020005060900000200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สาเหตุของการทำ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Adaption learning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สำคัญอย่างไร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ปัจจัยสำคัญที่ทำให้หลายองค์กรนำ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Blended learning 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มาใช้ในการพัฒนาบุคลากรในองค์กร</a:t>
            </a:r>
            <a:endParaRPr lang="en-US" sz="1600" dirty="0">
              <a:solidFill>
                <a:schemeClr val="accent6"/>
              </a:solidFill>
              <a:cs typeface="DB Helvethaica X Li Cond" panose="020005060900000200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ข้อดี-ข้อเสียของการทำ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Blended learning 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ในการพัฒนาพนักงาน</a:t>
            </a:r>
            <a:endParaRPr lang="en-US" sz="1600" dirty="0">
              <a:solidFill>
                <a:schemeClr val="accent6"/>
              </a:solidFill>
              <a:cs typeface="DB Helvethaica X Li Cond" panose="020005060900000200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หลักในการวิเคราะห์และการออกแบบ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Framework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ของ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Blended learning design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(พร้อมตัวอย่าง)</a:t>
            </a:r>
            <a:endParaRPr lang="th-TH" sz="1600" dirty="0">
              <a:solidFill>
                <a:schemeClr val="accent6"/>
              </a:solidFill>
              <a:cs typeface="DB Helvethaica X Li Cond" panose="0200050609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99929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7"/>
            <a:ext cx="9527275" cy="653149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Digital Learning</a:t>
            </a:r>
            <a:endParaRPr lang="en-US" sz="2000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Digital Learning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Digital learning objective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Demand increasing in L&amp;D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Evolution of L&amp;D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Digital learning advantages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Individual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Personalized learning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Digital Learning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Exposure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Environment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Digital learning implementation</a:t>
            </a:r>
            <a:endParaRPr lang="en-US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Challenges L&amp;D teams face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L&amp;D strategy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82860559-FAC5-46D0-8435-78F46326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6" b="98352" l="9662" r="89614">
                        <a14:foregroundMark x1="20773" y1="89835" x2="82609" y2="91758"/>
                        <a14:foregroundMark x1="82609" y1="91758" x2="35507" y2="95330"/>
                        <a14:foregroundMark x1="35507" y1="95330" x2="76570" y2="93956"/>
                        <a14:foregroundMark x1="76570" y1="93956" x2="53865" y2="95055"/>
                        <a14:foregroundMark x1="53865" y1="95055" x2="80435" y2="90385"/>
                        <a14:foregroundMark x1="80435" y1="90385" x2="21981" y2="96154"/>
                        <a14:foregroundMark x1="21981" y1="96154" x2="42754" y2="98901"/>
                        <a14:foregroundMark x1="36715" y1="9066" x2="39130" y2="9066"/>
                        <a14:foregroundMark x1="39130" y1="8516" x2="53623" y2="8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0823" y="0"/>
            <a:ext cx="2241234" cy="1970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2D7EAA-4A80-42E7-ABEB-DFBC7598A0AD}"/>
              </a:ext>
            </a:extLst>
          </p:cNvPr>
          <p:cNvSpPr txBox="1"/>
          <p:nvPr/>
        </p:nvSpPr>
        <p:spPr>
          <a:xfrm>
            <a:off x="3048699" y="1081089"/>
            <a:ext cx="60946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 คุณธัมม์ทวิน คู่เรืองตระกูล 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ผู้อำนวยการฝ่าย 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Strategic People Solutions 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ผู้อำนวยการฝ่าย 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World Business Strategy </a:t>
            </a:r>
            <a:endParaRPr lang="th-TH" sz="1600" b="0" i="0" dirty="0">
              <a:solidFill>
                <a:schemeClr val="accent6"/>
              </a:solidFill>
              <a:effectLst/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algn="r"/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ธนาคารกสิกรไทย จำกัด (มหาชน)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96754-0793-4874-B363-5C0102080C91}"/>
              </a:ext>
            </a:extLst>
          </p:cNvPr>
          <p:cNvSpPr txBox="1"/>
          <p:nvPr/>
        </p:nvSpPr>
        <p:spPr>
          <a:xfrm>
            <a:off x="2263805" y="6096477"/>
            <a:ext cx="850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Adaptive Learning Design by Blended Learning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50BE4-607A-4F62-A0F1-2B94F4BFB659}"/>
              </a:ext>
            </a:extLst>
          </p:cNvPr>
          <p:cNvSpPr txBox="1"/>
          <p:nvPr/>
        </p:nvSpPr>
        <p:spPr>
          <a:xfrm>
            <a:off x="447425" y="5675944"/>
            <a:ext cx="507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ผู้เรียนไม่จำเป็นต้องมีพื้นฐานอะไรมาก่อน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B3411F-2989-4101-85BB-6787ABB7F617}"/>
              </a:ext>
            </a:extLst>
          </p:cNvPr>
          <p:cNvSpPr txBox="1"/>
          <p:nvPr/>
        </p:nvSpPr>
        <p:spPr>
          <a:xfrm>
            <a:off x="345576" y="1958900"/>
            <a:ext cx="6873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คำอธิบายหลักสูตร</a:t>
            </a:r>
            <a:endParaRPr lang="en-US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การนำเทคโนโลยีดิจิทัลมาใช้ในการจัดการเรียนรู้ผ่านทาง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Digital platform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และถือเป็นกลยุทธ์สำคัญในการพัฒนาทักษะและความรู้ให้กับบุคลากรในองค์กร ที่ตอบรับกับความต้องการใหม่ๆ ของธุรกิจ และเพิ่มขีดความสามารถในการแข่งขันให้กับธุรกิจในยุคปัจจุบัน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Program Highlights;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วัตถุประสงค์ของการสร้างการเรียนรู้แบบ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Digital Learning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ที่ตอบโจทย์ธุรกิจ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หลักการ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Principle)</a:t>
            </a:r>
            <a:r>
              <a:rPr lang="en-US" sz="1600" dirty="0">
                <a:solidFill>
                  <a:schemeClr val="accent6"/>
                </a:solidFill>
                <a:cs typeface="DB Helvethaica X Li Cond" panose="02000506090000020004"/>
              </a:rPr>
              <a:t> 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สำคัญที่ต้องคำนึงในการออกแบบการเรียนรู้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Digital Learning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สำหรับองค์กร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การสร้างความต้องการ (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Requitement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)</a:t>
            </a:r>
            <a:r>
              <a:rPr lang="en-US" sz="1600" dirty="0">
                <a:solidFill>
                  <a:schemeClr val="accent6"/>
                </a:solidFill>
                <a:cs typeface="DB Helvethaica X Li Cond" panose="02000506090000020004"/>
              </a:rPr>
              <a:t> 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ให้เกิด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Digital Learning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ในองค์กร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(Technology Architecture)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หลักในการเลือก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Digital Learning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Platform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ที่เหมาะสมกับอ</a:t>
            </a: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งค์กรและพนักงาน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ความท้าทายที่ต้องคำนึงถึงในการดำเนินการ</a:t>
            </a:r>
            <a:r>
              <a:rPr lang="en-US" sz="1600" dirty="0">
                <a:solidFill>
                  <a:schemeClr val="accent6"/>
                </a:solidFill>
                <a:cs typeface="DB Helvethaica X Li Cond" panose="02000506090000020004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(Implement)</a:t>
            </a:r>
            <a:endParaRPr lang="th-TH" sz="1600" dirty="0">
              <a:solidFill>
                <a:schemeClr val="accent6"/>
              </a:solidFill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ข้อดี-ข้อได้เปรียบสำหรับองค์กรที่มี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Digital Learning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ที่แข็งแรง ที่ทำให้ธุรกิจประสบความสำเร็จมากกว่าองค์กรอื่น</a:t>
            </a:r>
            <a:endParaRPr lang="th-TH" sz="1600" dirty="0">
              <a:solidFill>
                <a:schemeClr val="accent6"/>
              </a:solidFill>
              <a:cs typeface="DB Helvethaica X Li Cond" panose="020005060900000200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89221-F17B-4DC3-89B1-F44B7E5843B2}"/>
              </a:ext>
            </a:extLst>
          </p:cNvPr>
          <p:cNvSpPr txBox="1"/>
          <p:nvPr/>
        </p:nvSpPr>
        <p:spPr>
          <a:xfrm>
            <a:off x="454543" y="5474752"/>
            <a:ext cx="3176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753401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7"/>
            <a:ext cx="9527275" cy="770595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Remote Working Management</a:t>
            </a:r>
            <a:endParaRPr lang="en-US" sz="2000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48BB382-EED6-4549-82F5-B28947692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582"/>
          <a:stretch/>
        </p:blipFill>
        <p:spPr>
          <a:xfrm flipH="1">
            <a:off x="8954182" y="-305270"/>
            <a:ext cx="1889186" cy="22599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Remote Working Management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เมื่อคนไม่ได้ทำงานในสำนักงาน เราจะรู้ได้อย่างไรว่าเขาทำงานให้องค์กร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ช่วงที่เราต้องปรับเปลี่ยนการทำงานย้ายออกจาก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Office </a:t>
            </a: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เพื่อเริ่มการทำงานที่บ้าน ในรูปแบบ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WFH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เมื่อหลายองค์กรเห็นความเป็นไปได้ที่จะนำแนวคิด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remote Working </a:t>
            </a: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มาใช้ต่อเนื่อง แต่ยังมีความสงสัยในใจว่าจะบริหารจัดการพนักงานที่ทำงานระยะไกลได้อย่างไร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การบริหารทีม การพัฒนาพนักงาน การให้สวัสดิการจะทำอย่างไร เมื่อรูปแบบการทำงานกำลังเปลี่ยนแปลงไปองค์กรต้องเริ่มตั้งแต่การปรับแนวคิด การปรับวิธีการ และการออกแบบ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Remote Working Management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F2103-20AE-4872-81A9-8A5F399A9127}"/>
              </a:ext>
            </a:extLst>
          </p:cNvPr>
          <p:cNvSpPr txBox="1"/>
          <p:nvPr/>
        </p:nvSpPr>
        <p:spPr>
          <a:xfrm>
            <a:off x="3175321" y="1234976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 คุณหทัยพร  เจียมประเสริฐ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ผู้ช่วยกรรมการผู้จัดการ ธนาคารกสิกรไทย จำกัด (มหาชน)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EF7B36-9536-4402-8A28-E4784218CCEB}"/>
              </a:ext>
            </a:extLst>
          </p:cNvPr>
          <p:cNvSpPr txBox="1"/>
          <p:nvPr/>
        </p:nvSpPr>
        <p:spPr>
          <a:xfrm>
            <a:off x="2263805" y="6096477"/>
            <a:ext cx="850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Adaptive Learning Design by Blended Learning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45909-37A3-4A09-BA2E-1522D9EC5FD3}"/>
              </a:ext>
            </a:extLst>
          </p:cNvPr>
          <p:cNvSpPr txBox="1"/>
          <p:nvPr/>
        </p:nvSpPr>
        <p:spPr>
          <a:xfrm>
            <a:off x="447425" y="5675944"/>
            <a:ext cx="507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ผู้เรียนไม่จำเป็นต้องมีพื้นฐานอะไรมาก่อน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C9DC53-99EE-4756-A05B-BE310C4FB2B7}"/>
              </a:ext>
            </a:extLst>
          </p:cNvPr>
          <p:cNvSpPr txBox="1"/>
          <p:nvPr/>
        </p:nvSpPr>
        <p:spPr>
          <a:xfrm>
            <a:off x="345576" y="1958900"/>
            <a:ext cx="6873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คำอธิบายหลักสูตร</a:t>
            </a:r>
            <a:endParaRPr lang="en-US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กรณีศึกษารูปแบบการทำงานในช่วง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COVID-19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ของธนาคารกสิกรไทย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โดยกสิกรไทยให้พนักงานทำงานแบบ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Remote Working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พนักงานทำงานที่บ้าน ภายใต้ความปลอดภัยของข้อมูลลูกค้าเป็นสิ่งสำคัญในธุรกิจธนาคารและสิ่งอำนวยความสะดวกในการทำงาน และพนักงานที่ต้องเข้ามาทำงานในออฟฟิศปกติ 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Program Highlights;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การกำหนดกรอบหลักการในตัดสินใจ ในการเลือกรูปแบบการทำงานแบบใหม่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Remote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รูปแบบการทำงาน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Kbank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future work scheme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การกำหนดพนักงานส่วนใดจะเป็น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Office – based job deliverable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หรือ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Hybrid location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การเตรียมผู้นำให้สามารถบริหารจัดการทีมได้ดีและมีประสิทธิภาพ หากต้องทำงานแบบ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Remote working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การจัดการ การมีส่วนร่วมของพนักงาน และการจัดการประสิทธิภาพในการทำงานระยะไกล</a:t>
            </a:r>
          </a:p>
          <a:p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1600" dirty="0">
              <a:solidFill>
                <a:schemeClr val="accent6"/>
              </a:solidFill>
              <a:cs typeface="DB Helvethaica X Li Cond" panose="020005060900000200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14ADF-3FD9-4609-A6A6-607CCC0961EC}"/>
              </a:ext>
            </a:extLst>
          </p:cNvPr>
          <p:cNvSpPr txBox="1"/>
          <p:nvPr/>
        </p:nvSpPr>
        <p:spPr>
          <a:xfrm>
            <a:off x="454543" y="5474752"/>
            <a:ext cx="3176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42217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8"/>
            <a:ext cx="9527275" cy="684606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Powerful Pitching for HR</a:t>
            </a:r>
            <a:endParaRPr lang="en-US" b="1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29B1A92-8024-4C5F-9BAF-300C11714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0065"/>
          <a:stretch/>
        </p:blipFill>
        <p:spPr>
          <a:xfrm>
            <a:off x="9283600" y="-51016"/>
            <a:ext cx="1710743" cy="20901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Powerful Pitching for HR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What is </a:t>
            </a:r>
            <a:r>
              <a:rPr lang="en-US" sz="16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Pitch?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“CORE CONCEPT” </a:t>
            </a: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ของ “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PITCH” </a:t>
            </a: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คืออะไร ??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เทคนิคการนำเสนอ ยุค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New Normal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พฤติกรรมคน ยุค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New Normal 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เทคนิคการนำเสนอ แบบ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ADVANCE 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หลักการนำเสนออย่างมีประสิทธิภาพ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เทคนิคพิเศษในการนำเสนอ </a:t>
            </a:r>
            <a:r>
              <a:rPr lang="en-US" sz="1600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lvl="1"/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B048B-9B8D-4141-A7D0-2C99E07C5291}"/>
              </a:ext>
            </a:extLst>
          </p:cNvPr>
          <p:cNvSpPr txBox="1"/>
          <p:nvPr/>
        </p:nvSpPr>
        <p:spPr>
          <a:xfrm>
            <a:off x="3332527" y="1257554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ดร.ศรัญญา เสนสุภา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(CCO &amp; Co-Founder 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บริษัท 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DURIAN CORP)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9CB6E-6BDF-4025-A432-38D5ABAB9226}"/>
              </a:ext>
            </a:extLst>
          </p:cNvPr>
          <p:cNvSpPr txBox="1"/>
          <p:nvPr/>
        </p:nvSpPr>
        <p:spPr>
          <a:xfrm>
            <a:off x="2263805" y="6096477"/>
            <a:ext cx="850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Adaptive Learning Design by Blended Learning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486FF-406B-4E03-9388-35574D20DF7A}"/>
              </a:ext>
            </a:extLst>
          </p:cNvPr>
          <p:cNvSpPr txBox="1"/>
          <p:nvPr/>
        </p:nvSpPr>
        <p:spPr>
          <a:xfrm>
            <a:off x="447425" y="5675944"/>
            <a:ext cx="507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ผู้เรียนไม่จำเป็นต้องมีพื้นฐานอะไรมาก่อน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2ADF2-3D7C-451B-BCE8-F698591FC7D0}"/>
              </a:ext>
            </a:extLst>
          </p:cNvPr>
          <p:cNvSpPr txBox="1"/>
          <p:nvPr/>
        </p:nvSpPr>
        <p:spPr>
          <a:xfrm>
            <a:off x="345576" y="1958900"/>
            <a:ext cx="6873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คำอธิบายหลักสูตร</a:t>
            </a:r>
            <a:endParaRPr lang="en-US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เทคนิคการนำเสนอยุค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New Normal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ในยุคที่ทุกอย่างรีบเร่ง มีการเปลี่ยนแปลงตลอดเวลา รวมถึงพฤติกรรมการใช้ชีวิตของคนที่เปลี่ยนไป ความอดทนอดกลั้นในการฟังลดลง การนำเสนอแบบ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Pitching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เป็นการนำเสนอแบบกระชับในระยะเวลาอันสั้น ตรงประเด็น สร้างความน่าสนใจและคล้อยตาม เพื่อให้ได้ผลลัพธ์ เห็นด้วย อนุมัติและตัดสินใจ</a:t>
            </a:r>
          </a:p>
          <a:p>
            <a:endParaRPr lang="th-TH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Program Highlights;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การนำเสนอเพื่อให้ได้ผลลัพธ์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(Pitching)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ขั้นตอนการนำเสนอแบบ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เข้าใจพฤติกรรมของคนในยุค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New Normal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และอนาคตที่เปลี่ยนไป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Core Concept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ของการนำเสนอแบบ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Pitch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หลักในการนำเสนออย่างมีประสิทธิภาพ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(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เทคนิค 2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1600" dirty="0">
              <a:solidFill>
                <a:schemeClr val="accent6"/>
              </a:solidFill>
              <a:cs typeface="DB Helvethaica X Li Cond" panose="020005060900000200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C1D63-D324-4FD7-AF8F-50A591CD07F3}"/>
              </a:ext>
            </a:extLst>
          </p:cNvPr>
          <p:cNvSpPr txBox="1"/>
          <p:nvPr/>
        </p:nvSpPr>
        <p:spPr>
          <a:xfrm>
            <a:off x="454543" y="5474752"/>
            <a:ext cx="3176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2588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2B71-2F02-4A64-BFD9-A082A5A2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46477"/>
            <a:ext cx="9527275" cy="733004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Innovation &amp; Design Thinking for HR</a:t>
            </a:r>
            <a:endParaRPr lang="en-US" dirty="0"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6AD88-E6AD-468F-A2A2-4EB5206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9783" y="6140304"/>
            <a:ext cx="10108733" cy="287075"/>
          </a:xfrm>
        </p:spPr>
        <p:txBody>
          <a:bodyPr/>
          <a:lstStyle/>
          <a:p>
            <a:r>
              <a:rPr lang="th-TH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หลักสูตรนี้</a:t>
            </a:r>
            <a:r>
              <a:rPr lang="th-TH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เหมาะกับใคร</a:t>
            </a:r>
            <a:r>
              <a:rPr lang="en-US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: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5B1E-D364-4BB0-8FAD-28E616C7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33159" y="2862147"/>
            <a:ext cx="4715601" cy="365125"/>
          </a:xfrm>
        </p:spPr>
        <p:txBody>
          <a:bodyPr/>
          <a:lstStyle/>
          <a:p>
            <a:r>
              <a:rPr lang="en-US" sz="11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Powerful Pitching for HR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F950A-218D-4059-BD0E-56A1FFA9603A}"/>
              </a:ext>
            </a:extLst>
          </p:cNvPr>
          <p:cNvSpPr txBox="1"/>
          <p:nvPr/>
        </p:nvSpPr>
        <p:spPr>
          <a:xfrm>
            <a:off x="7484356" y="2039089"/>
            <a:ext cx="30939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Key Learning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เพราะอะไรถึงต้องทำนวัตกรรม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นวัตกรรม คือ อะไร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นวัตกรรมกับงาน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Design Thinking </a:t>
            </a: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คือ อะไร (มาช่วยอะไรในงาน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HR)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ถอดประกอบขั้นตอนใน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Design Thinking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Understand by Heart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Empathy Phase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Define Phase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Ideate by Head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Ideate Phase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Prototype Phase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Test by Hand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Test Phase</a:t>
            </a:r>
            <a:endParaRPr lang="th-TH" sz="1600" b="0" i="0" u="none" strike="noStrike" baseline="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79FF4D-7A9C-47CA-A908-26E2927AC463}"/>
              </a:ext>
            </a:extLst>
          </p:cNvPr>
          <p:cNvSpPr txBox="1">
            <a:spLocks/>
          </p:cNvSpPr>
          <p:nvPr/>
        </p:nvSpPr>
        <p:spPr>
          <a:xfrm>
            <a:off x="10769093" y="5889636"/>
            <a:ext cx="1043731" cy="602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PMAT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ALT</a:t>
            </a:r>
          </a:p>
          <a:p>
            <a:r>
              <a:rPr lang="en-US" b="1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Learning</a:t>
            </a:r>
            <a:endParaRPr lang="en-US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5E50A-F116-41AA-86A9-0B0556FC07FF}"/>
              </a:ext>
            </a:extLst>
          </p:cNvPr>
          <p:cNvSpPr txBox="1"/>
          <p:nvPr/>
        </p:nvSpPr>
        <p:spPr>
          <a:xfrm>
            <a:off x="3048699" y="1196485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โดย</a:t>
            </a:r>
            <a:r>
              <a:rPr lang="en-US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</a:t>
            </a:r>
            <a:r>
              <a:rPr lang="th-TH" sz="2000" b="1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ดร.วิริยาอร  เหลืองบริบูรณ์</a:t>
            </a:r>
            <a:br>
              <a:rPr lang="th-TH" sz="24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</a:b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(</a:t>
            </a:r>
            <a:r>
              <a:rPr lang="th-TH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วิทยากรและที่ปรึกษา ด้านการจัดการนวัตกรรม</a:t>
            </a:r>
            <a:r>
              <a:rPr lang="en-US" sz="1600" b="0" i="0" dirty="0">
                <a:solidFill>
                  <a:schemeClr val="accent6"/>
                </a:solidFill>
                <a:effectLst/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)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40CFCE6-E61D-4409-8F69-C570D6C10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0264"/>
          <a:stretch/>
        </p:blipFill>
        <p:spPr>
          <a:xfrm>
            <a:off x="8951261" y="-79031"/>
            <a:ext cx="2008269" cy="205883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153F91-27FD-4572-A75F-AA9AA7A8D12B}"/>
              </a:ext>
            </a:extLst>
          </p:cNvPr>
          <p:cNvSpPr txBox="1"/>
          <p:nvPr/>
        </p:nvSpPr>
        <p:spPr>
          <a:xfrm>
            <a:off x="2271425" y="6096477"/>
            <a:ext cx="850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เหมาะสำหรับ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HR officer, Training, HRM, HRD, O&amp;D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บุคคลทั่วไปที่สนใจเกี่ยวกับ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 Adaptive Learning Design by Blended Learning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8BC63-8C40-4FD4-96A2-7BD4A2C0714B}"/>
              </a:ext>
            </a:extLst>
          </p:cNvPr>
          <p:cNvSpPr txBox="1"/>
          <p:nvPr/>
        </p:nvSpPr>
        <p:spPr>
          <a:xfrm>
            <a:off x="455045" y="5752147"/>
            <a:ext cx="5076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 pitchFamily="2" charset="-34"/>
              </a:rPr>
              <a:t>ผู้เรียนไม่จำเป็นต้องมีพื้นฐานอะไรมาก่อน</a:t>
            </a:r>
            <a:endParaRPr lang="en-US" sz="14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F1E46-794D-44ED-A9EC-5025FD1B3BC7}"/>
              </a:ext>
            </a:extLst>
          </p:cNvPr>
          <p:cNvSpPr txBox="1"/>
          <p:nvPr/>
        </p:nvSpPr>
        <p:spPr>
          <a:xfrm>
            <a:off x="353196" y="1958900"/>
            <a:ext cx="687375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คำอธิบายหลักสูตร</a:t>
            </a:r>
            <a:endParaRPr lang="en-US" sz="1600" b="1" u="sng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ด้วยสถานการณ์ของโลกที่เปลี่ยนแปลงสูงและรวดเร็ว ไม่สามารถคาดเดาหรือทำนายได้ โลกอยู่ในสถานการณ์ความผันผวนสูง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(VUCA World)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การเรียนรู้ที่จะอยู่ในโลกของ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VUCA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world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จึงต้องมีการเรียนรู้ที่จะออกจาก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Comfortable zone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ข้ามผ่านความกลัวเพื่อไปยัง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Learning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และ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Growth zone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ผ่านการฝึกฝืนและฝึกฝน เพื่อเป้าหมายที่ต้องการ บนพื้นฐานสำคัญของ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Growth Mindset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และ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Positive Thinking 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endParaRPr lang="th-TH" sz="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r>
              <a:rPr lang="en-US" sz="1600" b="1" u="sng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Program Highlights;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ความหมาย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กรอบแนวคิดการสร้างคุณค่าของนวัตกรรม เพื่อให้เกิดนวัตกรรม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(Value Creation Framework)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การสร้างนวัตกรรมและความจำเป็นที่ต้องทำนวัตกรรมในงาน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วงจรการเรียนรู้-คิด-ทำ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(10-20-70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โมเดล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)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กระบวนการสำคัญที่ทำให้บุคลากรเติบโตพัฒนาอย่างต่อเนื่อง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รูปแบบการคิดที่สำคัญของ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Design Thinking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คือทักษะการวิเคราะห์และเชื่อมโยง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Model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ที่สามารถนำมาประยุกต์ใช้ ในการออกแบบกระบวนการคิด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Design Thinking</a:t>
            </a:r>
            <a:endParaRPr lang="th-TH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การใช้เทคนิค </a:t>
            </a:r>
            <a:r>
              <a:rPr lang="en-US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How might we</a:t>
            </a: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 แปลงปัญหาให้เป็นโอกาสในการแก้ปัญหา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latin typeface="DB Helvethaica X Li Cond" panose="02000506090000020004" pitchFamily="2" charset="-34"/>
                <a:cs typeface="DB Helvethaica X Li Cond" panose="02000506090000020004"/>
              </a:rPr>
              <a:t>เครื่องมือและเทคนิคที่จะช่วยสร้างไอเดีย</a:t>
            </a:r>
            <a:endParaRPr lang="en-US" sz="1600" dirty="0">
              <a:solidFill>
                <a:schemeClr val="accent6"/>
              </a:solidFill>
              <a:latin typeface="DB Helvethaica X Li Cond" panose="02000506090000020004" pitchFamily="2" charset="-34"/>
              <a:cs typeface="DB Helvethaica X Li Cond" panose="0200050609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accent6"/>
                </a:solidFill>
                <a:cs typeface="DB Helvethaica X Li Cond" panose="02000506090000020004"/>
              </a:rPr>
              <a:t>เทคนิคสำคัญที่จะทำให้กระบวนการคิดประสบผลสำเร็จ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77C32-D65C-4443-9A59-0266DD6719A0}"/>
              </a:ext>
            </a:extLst>
          </p:cNvPr>
          <p:cNvSpPr txBox="1"/>
          <p:nvPr/>
        </p:nvSpPr>
        <p:spPr>
          <a:xfrm>
            <a:off x="462163" y="5550955"/>
            <a:ext cx="3176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ผู้เรียนต้องมีความรู้อะไรมาก่อนหรือไม่</a:t>
            </a:r>
            <a:r>
              <a:rPr lang="en-US" sz="1100" b="1" spc="300" dirty="0">
                <a:solidFill>
                  <a:schemeClr val="accent6"/>
                </a:solidFill>
                <a:cs typeface="DB Helvethaica X Li Cond" panose="02000506090000020004" pitchFamily="2" charset="-34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31625645"/>
      </p:ext>
    </p:extLst>
  </p:cSld>
  <p:clrMapOvr>
    <a:masterClrMapping/>
  </p:clrMapOvr>
</p:sld>
</file>

<file path=ppt/theme/theme1.xml><?xml version="1.0" encoding="utf-8"?>
<a:theme xmlns:a="http://schemas.openxmlformats.org/drawingml/2006/main" name="MemoVTI">
  <a:themeElements>
    <a:clrScheme name="Custom 73">
      <a:dk1>
        <a:sysClr val="windowText" lastClr="000000"/>
      </a:dk1>
      <a:lt1>
        <a:sysClr val="window" lastClr="FFFFFF"/>
      </a:lt1>
      <a:dk2>
        <a:srgbClr val="192033"/>
      </a:dk2>
      <a:lt2>
        <a:srgbClr val="F3EAD9"/>
      </a:lt2>
      <a:accent1>
        <a:srgbClr val="ED625F"/>
      </a:accent1>
      <a:accent2>
        <a:srgbClr val="2F4FA7"/>
      </a:accent2>
      <a:accent3>
        <a:srgbClr val="76A899"/>
      </a:accent3>
      <a:accent4>
        <a:srgbClr val="D4669D"/>
      </a:accent4>
      <a:accent5>
        <a:srgbClr val="F2855A"/>
      </a:accent5>
      <a:accent6>
        <a:srgbClr val="C44732"/>
      </a:accent6>
      <a:hlink>
        <a:srgbClr val="3F7AAF"/>
      </a:hlink>
      <a:folHlink>
        <a:srgbClr val="9E4687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A76123C-0D07-411D-99F3-D7FCBD3176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D1BE6E-AF61-4499-9528-70BA981F40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AE2BE2-2448-4E7B-801D-A1DB86E25C07}">
  <ds:schemaRefs>
    <ds:schemaRef ds:uri="71af3243-3dd4-4a8d-8c0d-dd76da1f02a5"/>
    <ds:schemaRef ds:uri="http://schemas.microsoft.com/sharepoint/v3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Memo design</Template>
  <TotalTime>1617</TotalTime>
  <Words>3868</Words>
  <Application>Microsoft Office PowerPoint</Application>
  <PresentationFormat>Widescreen</PresentationFormat>
  <Paragraphs>416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DB Helvethaica X Li</vt:lpstr>
      <vt:lpstr>DB Helvethaica X Li Cond</vt:lpstr>
      <vt:lpstr>DB Helvethaica X Med</vt:lpstr>
      <vt:lpstr>Elephant</vt:lpstr>
      <vt:lpstr>Univers Condensed</vt:lpstr>
      <vt:lpstr>Wingdings</vt:lpstr>
      <vt:lpstr>MemoVTI</vt:lpstr>
      <vt:lpstr>Make an impact in the Now Normal  with People Analytics</vt:lpstr>
      <vt:lpstr>People Analytics for Business Partner</vt:lpstr>
      <vt:lpstr>People Analytics Fundamental</vt:lpstr>
      <vt:lpstr>The Practical Guide to HR Analytic</vt:lpstr>
      <vt:lpstr>Adaptive Learning Design  by Blended Learning</vt:lpstr>
      <vt:lpstr>Digital Learning</vt:lpstr>
      <vt:lpstr>Remote Working Management</vt:lpstr>
      <vt:lpstr>Powerful Pitching for HR</vt:lpstr>
      <vt:lpstr>Innovation &amp; Design Thinking for HR</vt:lpstr>
      <vt:lpstr>การจัดทำ Training Road Map (เส้นทางการฝึกอบรมบุคลากรระยะยาว) (Setting up Training Road Map)</vt:lpstr>
      <vt:lpstr>PowerPoint Presentation</vt:lpstr>
      <vt:lpstr>เจ้าหน้าที่ฝึกอบรมสำหรับมือใหม่ (New Professional Training Officer)</vt:lpstr>
      <vt:lpstr>PowerPoint Presentation</vt:lpstr>
      <vt:lpstr>การประเมินผลและการติดตามผลการฝึกอบรม ให้ตอบโจทย์ผลลัพธ์การฝึกอบรม (Training Evaluation and Follow-up)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an impact in the Now Normal with People Analytics โดย คุณสุวิท จันทร์ศรีชวาลา  (Managing Director &amp; Founder Serendipity &amp; Co Inc.)</dc:title>
  <dc:creator>- Kakate kasovyaya</dc:creator>
  <cp:lastModifiedBy>Public PMAT</cp:lastModifiedBy>
  <cp:revision>25</cp:revision>
  <cp:lastPrinted>2021-12-21T09:46:28Z</cp:lastPrinted>
  <dcterms:created xsi:type="dcterms:W3CDTF">2021-09-03T02:34:20Z</dcterms:created>
  <dcterms:modified xsi:type="dcterms:W3CDTF">2022-01-15T10:17:10Z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